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d06cabddee8422b" /><Relationship Type="http://schemas.openxmlformats.org/officeDocument/2006/relationships/extended-properties" Target="/docProps/app.xml" Id="R6b2f7061eb6d4c15" /><Relationship Type="http://schemas.openxmlformats.org/officeDocument/2006/relationships/officeDocument" Target="/ppt/presentation.xml" Id="Rb565fad037be4c2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1fccbdafd11468c"/>
  </p:sldMasterIdLst>
  <p:notesMasterIdLst>
    <p:notesMasterId xmlns:r="http://schemas.openxmlformats.org/officeDocument/2006/relationships" r:id="R79a1f52041124ab3"/>
  </p:notesMasterIdLst>
  <p:sldIdLst>
    <p:sldId xmlns:r="http://schemas.openxmlformats.org/officeDocument/2006/relationships" id="256" r:id="R3e3e9837ef8a4b4b"/>
    <p:sldId xmlns:r="http://schemas.openxmlformats.org/officeDocument/2006/relationships" id="257" r:id="R53308782ecac4be7"/>
    <p:sldId xmlns:r="http://schemas.openxmlformats.org/officeDocument/2006/relationships" id="258" r:id="R2c06d563ce9a4ccd"/>
    <p:sldId xmlns:r="http://schemas.openxmlformats.org/officeDocument/2006/relationships" id="259" r:id="R2607e2f0c6b64fb6"/>
    <p:sldId xmlns:r="http://schemas.openxmlformats.org/officeDocument/2006/relationships" id="260" r:id="Rcf00f9fb0ad94a96"/>
    <p:sldId xmlns:r="http://schemas.openxmlformats.org/officeDocument/2006/relationships" id="261" r:id="Rc0c5012471c54e7d"/>
    <p:sldId xmlns:r="http://schemas.openxmlformats.org/officeDocument/2006/relationships" id="262" r:id="Rf6a754eabf9b49a3"/>
    <p:sldId xmlns:r="http://schemas.openxmlformats.org/officeDocument/2006/relationships" id="263" r:id="R9b6887d936f744c0"/>
    <p:sldId xmlns:r="http://schemas.openxmlformats.org/officeDocument/2006/relationships" id="264" r:id="R542b8909d9c740c6"/>
    <p:sldId xmlns:r="http://schemas.openxmlformats.org/officeDocument/2006/relationships" id="265" r:id="R6065e228c59f4848"/>
    <p:sldId xmlns:r="http://schemas.openxmlformats.org/officeDocument/2006/relationships" id="266" r:id="R1a17cac8d5b44504"/>
    <p:sldId xmlns:r="http://schemas.openxmlformats.org/officeDocument/2006/relationships" id="267" r:id="R58c8143af8ba4bdb"/>
    <p:sldId xmlns:r="http://schemas.openxmlformats.org/officeDocument/2006/relationships" id="268" r:id="Rfd26dc22049444b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0ac7c58655e496f" /><Relationship Type="http://schemas.openxmlformats.org/officeDocument/2006/relationships/slideMaster" Target="/ppt/slideMasters/slideMaster1.xml" Id="R91fccbdafd11468c" /><Relationship Type="http://schemas.openxmlformats.org/officeDocument/2006/relationships/notesMaster" Target="/ppt/notesMasters/notesMaster1.xml" Id="R79a1f52041124ab3" /><Relationship Type="http://schemas.openxmlformats.org/officeDocument/2006/relationships/presProps" Target="/ppt/presProps.xml" Id="R688db926379c4d1f" /><Relationship Type="http://schemas.openxmlformats.org/officeDocument/2006/relationships/tableStyles" Target="/ppt/tableStyles.xml" Id="R0f26e3b29db145be" /><Relationship Type="http://schemas.openxmlformats.org/officeDocument/2006/relationships/slide" Target="/ppt/slides/slide1.xml" Id="R3e3e9837ef8a4b4b" /><Relationship Type="http://schemas.openxmlformats.org/officeDocument/2006/relationships/slide" Target="/ppt/slides/slide2.xml" Id="R53308782ecac4be7" /><Relationship Type="http://schemas.openxmlformats.org/officeDocument/2006/relationships/slide" Target="/ppt/slides/slide3.xml" Id="R2c06d563ce9a4ccd" /><Relationship Type="http://schemas.openxmlformats.org/officeDocument/2006/relationships/slide" Target="/ppt/slides/slide4.xml" Id="R2607e2f0c6b64fb6" /><Relationship Type="http://schemas.openxmlformats.org/officeDocument/2006/relationships/slide" Target="/ppt/slides/slide5.xml" Id="Rcf00f9fb0ad94a96" /><Relationship Type="http://schemas.openxmlformats.org/officeDocument/2006/relationships/slide" Target="/ppt/slides/slide6.xml" Id="Rc0c5012471c54e7d" /><Relationship Type="http://schemas.openxmlformats.org/officeDocument/2006/relationships/slide" Target="/ppt/slides/slide7.xml" Id="Rf6a754eabf9b49a3" /><Relationship Type="http://schemas.openxmlformats.org/officeDocument/2006/relationships/slide" Target="/ppt/slides/slide8.xml" Id="R9b6887d936f744c0" /><Relationship Type="http://schemas.openxmlformats.org/officeDocument/2006/relationships/slide" Target="/ppt/slides/slide9.xml" Id="R542b8909d9c740c6" /><Relationship Type="http://schemas.openxmlformats.org/officeDocument/2006/relationships/slide" Target="/ppt/slides/slide10.xml" Id="R6065e228c59f4848" /><Relationship Type="http://schemas.openxmlformats.org/officeDocument/2006/relationships/slide" Target="/ppt/slides/slide11.xml" Id="R1a17cac8d5b44504" /><Relationship Type="http://schemas.openxmlformats.org/officeDocument/2006/relationships/slide" Target="/ppt/slides/slide12.xml" Id="R58c8143af8ba4bdb" /><Relationship Type="http://schemas.openxmlformats.org/officeDocument/2006/relationships/slide" Target="/ppt/slides/slide13.xml" Id="Rfd26dc22049444b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2427549d04546b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2eb42d7db324c4b" /><Relationship Type="http://schemas.openxmlformats.org/officeDocument/2006/relationships/notesMaster" Target="/ppt/notesMasters/notesMaster1.xml" Id="R807e9209d80242d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317aa92d1244486" /><Relationship Type="http://schemas.openxmlformats.org/officeDocument/2006/relationships/notesMaster" Target="/ppt/notesMasters/notesMaster1.xml" Id="R81a58123195e40b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af0e281bdf846ec" /><Relationship Type="http://schemas.openxmlformats.org/officeDocument/2006/relationships/notesMaster" Target="/ppt/notesMasters/notesMaster1.xml" Id="Raab6f9fe73c4447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049b8a875f94ead" /><Relationship Type="http://schemas.openxmlformats.org/officeDocument/2006/relationships/notesMaster" Target="/ppt/notesMasters/notesMaster1.xml" Id="R6440aa5386be46e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ffa0c3c5efb48c7" /><Relationship Type="http://schemas.openxmlformats.org/officeDocument/2006/relationships/notesMaster" Target="/ppt/notesMasters/notesMaster1.xml" Id="Re3498871f235447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3af606bf77e4fc9" /><Relationship Type="http://schemas.openxmlformats.org/officeDocument/2006/relationships/notesMaster" Target="/ppt/notesMasters/notesMaster1.xml" Id="R387dde763bea44a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c95219ed4fb430d" /><Relationship Type="http://schemas.openxmlformats.org/officeDocument/2006/relationships/notesMaster" Target="/ppt/notesMasters/notesMaster1.xml" Id="R977affefe4e3454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4490e9ed9e343ec" /><Relationship Type="http://schemas.openxmlformats.org/officeDocument/2006/relationships/notesMaster" Target="/ppt/notesMasters/notesMaster1.xml" Id="R5c0ba19f6ef64c2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694ceba22104e59" /><Relationship Type="http://schemas.openxmlformats.org/officeDocument/2006/relationships/notesMaster" Target="/ppt/notesMasters/notesMaster1.xml" Id="Rbbe0da948060429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bbc2e7134bc4dfe" /><Relationship Type="http://schemas.openxmlformats.org/officeDocument/2006/relationships/notesMaster" Target="/ppt/notesMasters/notesMaster1.xml" Id="R9ba065f39033467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729271ff24f417f" /><Relationship Type="http://schemas.openxmlformats.org/officeDocument/2006/relationships/notesMaster" Target="/ppt/notesMasters/notesMaster1.xml" Id="Rc28bddf61dba47c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53a063a04f14bf6" /><Relationship Type="http://schemas.openxmlformats.org/officeDocument/2006/relationships/notesMaster" Target="/ppt/notesMasters/notesMaster1.xml" Id="R4e9cb1f07107438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4086a67510a46eb" /><Relationship Type="http://schemas.openxmlformats.org/officeDocument/2006/relationships/notesMaster" Target="/ppt/notesMasters/notesMaster1.xml" Id="R6f4a51eac1464e2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2069956cc5f438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bad3e13f3b34ad1" /><Relationship Type="http://schemas.openxmlformats.org/officeDocument/2006/relationships/slideLayout" Target="/ppt/slideLayouts/slideLayout1.xml" Id="Rc7582acc307e4c9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7582acc307e4c9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03ef0d4ff34050" /><Relationship Type="http://schemas.openxmlformats.org/officeDocument/2006/relationships/image" Target="/ppt/media/image.bin" Id="Rbf8fc15016c74ccc" /><Relationship Type="http://schemas.openxmlformats.org/officeDocument/2006/relationships/notesSlide" Target="/ppt/notesSlides/notesSlide1.xml" Id="R7d9dea11cb6b403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d1c3aea479473c" /><Relationship Type="http://schemas.openxmlformats.org/officeDocument/2006/relationships/notesSlide" Target="/ppt/notesSlides/notesSlide2.xml" Id="R0ce5b375dde34d7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3e533294364224" /><Relationship Type="http://schemas.openxmlformats.org/officeDocument/2006/relationships/notesSlide" Target="/ppt/notesSlides/notesSlide3.xml" Id="Ree2e5eec72dc482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088d57e7a34dfd" /><Relationship Type="http://schemas.openxmlformats.org/officeDocument/2006/relationships/notesSlide" Target="/ppt/notesSlides/notesSlide4.xml" Id="R1a94bf8c244542a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d28e4e30464fae" /><Relationship Type="http://schemas.openxmlformats.org/officeDocument/2006/relationships/image" Target="/ppt/media/image2.bin" Id="R94a6918f56ae4f4d" /><Relationship Type="http://schemas.openxmlformats.org/officeDocument/2006/relationships/notesSlide" Target="/ppt/notesSlides/notesSlide5.xml" Id="R081af884835e47f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8f080d0f454fda" /><Relationship Type="http://schemas.openxmlformats.org/officeDocument/2006/relationships/image" Target="/ppt/media/image3.bin" Id="Rd477b1ef89c44783" /><Relationship Type="http://schemas.openxmlformats.org/officeDocument/2006/relationships/notesSlide" Target="/ppt/notesSlides/notesSlide6.xml" Id="Ra0a7f475f6584cc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4e1ebe9c764857" /><Relationship Type="http://schemas.openxmlformats.org/officeDocument/2006/relationships/notesSlide" Target="/ppt/notesSlides/notesSlide7.xml" Id="R1e081489d33d46a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d9d51a6ba840f4" /><Relationship Type="http://schemas.openxmlformats.org/officeDocument/2006/relationships/image" Target="/ppt/media/image4.bin" Id="R17ce5f9bd1814a26" /><Relationship Type="http://schemas.openxmlformats.org/officeDocument/2006/relationships/notesSlide" Target="/ppt/notesSlides/notesSlide8.xml" Id="R65d1928924ff45b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2fe26c3a694683" /><Relationship Type="http://schemas.openxmlformats.org/officeDocument/2006/relationships/notesSlide" Target="/ppt/notesSlides/notesSlide9.xml" Id="Rb0299b6b7be34e8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c773639c2041b5" /><Relationship Type="http://schemas.openxmlformats.org/officeDocument/2006/relationships/notesSlide" Target="/ppt/notesSlides/notesSlide10.xml" Id="R670c695eee874f8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d79d87675f4851" /><Relationship Type="http://schemas.openxmlformats.org/officeDocument/2006/relationships/notesSlide" Target="/ppt/notesSlides/notesSlide11.xml" Id="R538d83cef64649c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004c86cd0a4980" /><Relationship Type="http://schemas.openxmlformats.org/officeDocument/2006/relationships/notesSlide" Target="/ppt/notesSlides/notesSlide12.xml" Id="Rc66ea40644fa455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3a90559f4d475d" /><Relationship Type="http://schemas.openxmlformats.org/officeDocument/2006/relationships/notesSlide" Target="/ppt/notesSlides/notesSlide13.xml" Id="R137a89deea624ca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91C5E34-CEA4-426F-A882-F6EFAF5DB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50F4F9-69B2-412E-8690-701E4A224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096A36-5073-42AE-9847-88B3A9B9B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1B870F-8D82-4E51-A1B4-7E8F19A5B1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2D1410-CF1A-45A8-A5C9-23FDF1D85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a Repair Falls Short: Fistula and VPI Revision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601F50-E173-4416-9256-E4102D2ED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are the two main ways a palate repair falls short, and how does the surgeon fix each one?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0871F1B-335C-42D4-9BC0-F44FBE177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fistula is a tissue opening, while velopharyngeal insufficiency is a moving-valve problem; each needs different evidence and treatment planning.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8fc15016c74cc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61727235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7515012-1515-4791-AD54-535563D3D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E446F3-78F4-40F2-9ABF-72B449798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7B7843-C6B7-4BFC-9106-2CFA8E0DE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1CC9DF-88D0-4ED2-B0FD-D8341A1D0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3E1610-7B76-4385-A279-605E3476C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28D5F3-4B9D-4660-9D08-E82B178F8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362C2AD-C319-4089-BAC4-FCA9E9E38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FFA98E-78DC-4D52-A5B3-352E95F6E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unilateral cleft can distort nasal cartilage, base, and septum, so nose care addresses breathing and symmetry across growth.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B765E8-0710-40EA-AD54-832F8CFBD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03820679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5525130-0B57-4513-A48D-C5191C6E6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5C8776-FBC0-4883-81CD-6CE993B64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835B82-F6E7-4D81-8B5E-38B2AB3AF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4678F0-731A-466D-9F50-D08057D1F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1B4A39-700C-49F9-992F-33A9148D0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BBAB38C-6605-4CA3-9A12-EC947A450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62FD0D7-6466-4656-8876-7D1B493B8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375E32-DB62-4131-8BAC-FB8D308E0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5A8680C-5A09-47E7-BDBE-CC9520421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3589E83-B746-4440-A0BA-9EAFD6852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56A568-0389-403F-8B98-F776B479E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8D0CD7-3638-4CB5-AE6C-F006CD999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F56D14D-3AB7-4624-A9F0-D770B583C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09DA9FD-074E-44CA-910A-C443D3C4E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B76A91B-EC3D-41CC-A623-D46A7E98C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33315294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7531CF8-7141-4C58-9229-37576EC48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E19004-060A-4EE2-B01B-32D0DDC04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FB8419-A760-4850-AF0C-ABF363E8C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775D7C-AEB7-442B-9719-6DDA94610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C68089-A223-44A7-BC47-46500662A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C16ABB-6EC2-4E2A-8063-A8ACB48BC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fistula is a tissue opening, while velopharyngeal insufficiency is a moving-valve problem; each needs different evidence and treatment planning.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4C98A04-1E2B-4922-A84E-BAC45D188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B714D4-875E-4920-AA3A-E1EBB6E26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445EE7F-6ECF-4F67-BD8A-630D8CDEF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19BE63E-8C72-468D-B1E4-730784011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D09A970-E583-43FA-AD26-5AC7D6BE4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740EFF-AF67-4159-9C56-610EE60C4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D389A8E-765F-479E-95E9-0593EB973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5735F6-35FF-43B6-B7BA-F044ED8EA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8052330-8A6E-48A5-9597-3ADCA39EB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26212812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048C41-E7A2-408E-83BE-CEA4B9837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4B8F93-9724-4C88-A158-C428D26BC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2ACB42-1D95-46F7-8F76-EFAFF5AE6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77C328-1E0E-4E83-B025-B2AE047B6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9FC636-1EBB-4AE3-A799-5BDC1B81F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B66CD3-1CFB-4955-A227-1A3BD35D1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a6918f56ae4f4d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91589514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9F792F9-4418-49C1-BC8C-352C39582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14A8E5-BC65-4D37-8BA9-6E8C866C2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6B3EDA-F78B-4A44-BEA1-9D178E7F5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564B38-65FB-4636-B46B-85E51DA9E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C003C2-9301-4430-AE88-E71428568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372A2B-80F4-45C4-95D0-A82352A22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room can leak through a hole or through a door that does not close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477b1ef89c4478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64D42F-1272-40CF-A46E-EED9FFA98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6AE477D-13EB-4578-A848-0CC6910F8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B122830-FAE5-41F5-9DD6-A44E7D937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leak is visible when nothing moves?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6E7B570-8FB3-43C4-93D4-48CCD9340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21A94D8-55AF-4953-BDFC-E65C523CC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2BCEAFB-A4F8-4307-A1C0-7579295BE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leak appears only during door action?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D2F96B4-78D4-451C-80EC-DE20F0F95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C6A13B6-82B6-4120-8ADB-0C008D11A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358EED2-D523-4501-8943-4172F2ACC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patching the wrong site fail?</a:t>
            </a:r>
          </a:p>
        </p:txBody>
      </p:sp>
    </p:spTree>
    <p:extLst>
      <p:ext uri="{BB962C8B-B14F-4D97-AF65-F5344CB8AC3E}">
        <p14:creationId xmlns:p14="http://schemas.microsoft.com/office/powerpoint/2010/main" val="104983437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DD829CC-6839-42DA-8E72-62CCFD5FA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0B2851-943C-43E4-B0F7-380695D57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D245DE-72D2-4298-8702-A76F77E296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6FA67E-954E-4B08-9B79-2520A81F6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1768C7-2BBB-49EA-8146-7BA81E26D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38B5E9-3397-4BB3-92C7-2369FE67A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49FE810-57E2-4674-82CE-08F60FFF8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9B8C8C2-E1A2-44E0-9A3A-39ED1766E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7E5CB3-A31A-4582-80C7-FCCF3B755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Distinguish a static opening from dynamic closure failure.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F4EEA5C-7E03-4D3C-8EA9-3D8F487E3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A3B989D-FB0E-4B4B-AECA-357D83103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98E0124-73A7-4C29-A5C3-C0D1E4574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symptoms and function before revision.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1A1131-D15B-427B-8559-53DDA44D3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5B5B252-E897-4DFC-8F54-F99B8DB5C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98DB7D3-EA04-4D0A-9F4B-E159326FA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Balance speech improvement against added scar and airway risk.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CC02010-EE75-4765-9392-28749F526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Speech and swallowing involve coordinated living tissues, not a soundproof room.</a:t>
            </a:r>
          </a:p>
        </p:txBody>
      </p:sp>
    </p:spTree>
    <p:extLst>
      <p:ext uri="{BB962C8B-B14F-4D97-AF65-F5344CB8AC3E}">
        <p14:creationId xmlns:p14="http://schemas.microsoft.com/office/powerpoint/2010/main" val="211786966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099E2E8-2C4B-4C49-ACAD-5C7813676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54B8E8-0F09-49D2-B35C-656069D9D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AA0AF9-E751-464C-9A62-75D0BF3FF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B42B4D-0360-4124-9A1C-7B0A4570B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1C6E34-788D-49D6-B96C-95AF4F26FA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Differentiate fistula from VPI in two postoperative files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06663A-9370-4ADC-A1CA-A33B498FA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ce5f9bd1814a2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F8CB11A-2E3A-4499-923C-BAEFDB8AD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CD37FA-57C3-4445-9416-91F9DBF3E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42C383-B852-42EF-836D-B55B32E00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Case A has a visible opening in the repaired hard palate and liquid escape through the nose.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DBF090F-6958-4BE1-9A7E-CEF78E3E1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F28EBC7-BEE6-4DCE-A192-804FECD9D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6F702A6-50E4-47F6-A843-0D93F80F1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Case B has no palatal hole but consistent hypernasality and a gap during speech endoscopy.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002E0C-6A47-4AF5-A7AF-F8C07BC5E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BDA719-01F2-484B-A543-C9C0B2309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6824B06-C8A2-47AF-8E51-C674C23E3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Secondary surgery can add scar and affect airway; speech surgery does not erase learned compensatory articulation.</a:t>
            </a:r>
          </a:p>
        </p:txBody>
      </p:sp>
    </p:spTree>
    <p:extLst>
      <p:ext uri="{BB962C8B-B14F-4D97-AF65-F5344CB8AC3E}">
        <p14:creationId xmlns:p14="http://schemas.microsoft.com/office/powerpoint/2010/main" val="208522559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043F0D1-3B56-4116-A0C6-91C11F42D1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9B2533-5695-4573-AA08-26B8D399E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969A97-1F5F-46F4-8BC6-65BB73EA8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792966-CD34-4CD1-86EE-0E67DC11C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E9BC29-6542-460A-8E30-30B915736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81740B-02B4-4834-A42C-ECC49E6AB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60347BD-3D81-491C-B091-EF88B2A93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52DB40-43A0-4861-A3AF-4B3268C1C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Wall hole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06E5752-821E-4E99-855B-DA88B65E6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F0E9ADD-917C-42ED-AB0B-02221C9F9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B91E018-2DF1-497F-833E-2D15B7456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Palatal fistula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51380E3-9DCD-4055-A640-185100C58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88FEC39-D119-42B1-A87E-86A56AAEF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Leaky door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8377BD-3C51-4EC3-9CFA-653EA3243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3B41658-28C1-4BE1-B6EC-B2CEDA7B1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CB3DD2F-8454-4DBF-9064-1D59708BD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Velopharyngeal insufficiency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71732A5-9991-4732-B3F6-5AEBF6E6C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5E5E8BC-ED92-4E2A-84A9-F8EB065A5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Sound and airflow test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5F90160-FE41-4727-B6D0-E4732CE2F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4359883-328D-472C-BB9C-595BF7960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D35425F-955A-437B-AE2F-34300A5E9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Speech assessment and imaging or endoscopy</a:t>
            </a:r>
          </a:p>
        </p:txBody>
      </p:sp>
    </p:spTree>
    <p:extLst>
      <p:ext uri="{BB962C8B-B14F-4D97-AF65-F5344CB8AC3E}">
        <p14:creationId xmlns:p14="http://schemas.microsoft.com/office/powerpoint/2010/main" val="111066022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AE97AE1-599B-4F63-9517-C04F00EA0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6EFE14-05E7-4B04-9BC3-BAFFF87B6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A09740-B31E-451C-A249-16AA4DD60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C90282-E87A-4587-A1A7-EEFE3FC82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E92EE3-1B6B-4095-B920-127DDDC40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F6DAF8-7B1A-4FC9-95B1-18D384819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triaging two postoperative referrals.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856313-C202-440A-B85F-6FA6335A6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8DC3A6-CA8E-490A-A583-67DDBF7EB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student wants to give the same patch procedure to…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3D8877-766E-44AA-88D8-AF679094E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5AEE704-4DAD-49C1-B2F8-B217FC6AD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6E46FD8-ADB7-4D22-BA5D-8B785A62E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fistula closure planning from VPI evaluation…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AC087B-5509-4F86-923E-C5FE78690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9862A25-0EB3-4D50-A80B-1F106CA3D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25C2919-E63C-49BC-BAAD-2A3FD2696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same repair because both involve…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64C48B8-4BC0-445D-A624-8F5AF36D0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E7C7F08-A33B-4DDA-8057-50171758D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E4A80F4-1D1C-4FDD-82EC-079F8B08A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structural VPI with blowing exercises alone.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98A9CCA-8B3F-47C0-B985-56D014E9B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correct triage and cite one differentiating…</a:t>
            </a:r>
          </a:p>
        </p:txBody>
      </p:sp>
    </p:spTree>
    <p:extLst>
      <p:ext uri="{BB962C8B-B14F-4D97-AF65-F5344CB8AC3E}">
        <p14:creationId xmlns:p14="http://schemas.microsoft.com/office/powerpoint/2010/main" val="79869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AF26361-E05B-4C9F-93DB-DE9E300AA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EA3B95-2A3E-41AB-9581-B76E50307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452DD8-9E8D-47C6-9D53-5A2552EE1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C1FD33-01BE-4D00-8359-B52399A04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620755-4A11-44F9-865A-33DBA51E7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2A183A-5486-4370-AC74-B38E67B48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FD584F-5153-4806-8B9D-3E3ADFAB7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B525F3D-D468-4FB4-9FAF-5E16D38B0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Separate fistula closure planning from VPI evaluation and airway-aware speech planning.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1C4684-D08A-493D-8ED4-EDBBEA012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C3CFD02-92E9-4D1F-B649-2C981015D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43D447-3750-437A-A176-4BED84662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ANA18-E1 + ANA18-E2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A1600B6-A9BD-49FE-B7F5-12D8F1FF0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5BD3014-0935-4DD9-B3E9-50309A824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EA768C2-AB40-4FD9-A345-48DEFD342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distinguish the supplied mechanisms and next evaluations. You may not select a real revision procedure.</a:t>
            </a:r>
          </a:p>
        </p:txBody>
      </p:sp>
    </p:spTree>
    <p:extLst>
      <p:ext uri="{BB962C8B-B14F-4D97-AF65-F5344CB8AC3E}">
        <p14:creationId xmlns:p14="http://schemas.microsoft.com/office/powerpoint/2010/main" val="184838459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6CE2D99-D971-4C77-9138-79FDE632C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DF28C1-7E9C-4F79-9C2E-8AD33AD2B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3BA756-DAFB-4D2B-BB2B-848B4C5D5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9FC131-C256-4B34-A1A4-82D0FCC6C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DC0C9B-1118-4832-8DBE-42E0E89F4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78511A-C9B6-40E7-BDCF-84694A5B5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4F5631-63C2-411F-9FDF-2C9A1B447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C3B1BF-DDFA-424E-B2B1-3FF5ED25A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fistula is a tissue opening, while velopharyngeal insufficiency is a moving-valve problem; each needs different evidence and…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4FBFE06-56D5-4BE6-ACB5-F3D407EA6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FFE47FF-5A12-4AA1-95F9-08CFE7C85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29A8A3-EC9D-4F3B-BB43-E0B84A177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what goes wrong after repair and how it is fixed. But Mateo has now seen the…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D87DD7-0A06-4938-BAD3-CAE66B7CF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87512953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F09198F-0B3C-4FF1-8807-591D4A2819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20430B-3091-4CE9-89B3-E3CBECBA6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63D22A-7F6B-486D-B6E0-6CFD5818A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5D54B0-9189-4E9A-AB94-D1D1DC7FEC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0EAB16-79EC-49C1-9D75-8B2D09768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0DE115-69C3-4B4A-83EC-610CF178E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3A89D2-2332-461B-A257-B2168681B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Tache &amp; Mommaerts 2019, Frequency of Oronasal Fistulation After Primary Cleft Palate Repair (Cleft Palate Craniofac 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Hofman et al. 2024, Long-Term Speech Outcomes After Sommerlad Palatoplasty (Clin Oral Investig)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 Blacam et al. 2022, The Case for the Pharyngeal Flap in Velopharyngeal Dysfunction (J Plast Reconstr Aesthet Surg)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F46BEA-05AB-447A-8910-3AD0542C3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C6F5542-DEAD-4BE5-A1F1-2AF0DE9C6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93AB7F1-139B-40C5-9B71-20FF4BE05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Respiratory and speech function; the velopharyngeal valve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2F61630-613E-45E7-B018-7EB7529F6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899148-C268-4CBD-AF57-B9455DB24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D8E5697-E356-454D-9C40-5BEE08F40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71781490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2026-07-11T03:27:44.6310000Z</dcterms:created>
  <dcterms:modified xsi:type="dcterms:W3CDTF">2026-07-11T03:27:44.6310000Z</dcterms:modified>
</coreProperties>
</file>