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81a07abe30c74e2e" /><Relationship Type="http://schemas.openxmlformats.org/officeDocument/2006/relationships/extended-properties" Target="/docProps/app.xml" Id="R25063a1f16b04fd5" /><Relationship Type="http://schemas.openxmlformats.org/officeDocument/2006/relationships/officeDocument" Target="/ppt/presentation.xml" Id="R5c1589372ad646e5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22d289a5d824188"/>
  </p:sldMasterIdLst>
  <p:notesMasterIdLst>
    <p:notesMasterId xmlns:r="http://schemas.openxmlformats.org/officeDocument/2006/relationships" r:id="R641fa33229934d4d"/>
  </p:notesMasterIdLst>
  <p:sldIdLst>
    <p:sldId xmlns:r="http://schemas.openxmlformats.org/officeDocument/2006/relationships" id="256" r:id="R375b9d6b6a5c48d4"/>
    <p:sldId xmlns:r="http://schemas.openxmlformats.org/officeDocument/2006/relationships" id="257" r:id="Ra89b863b95ef4941"/>
    <p:sldId xmlns:r="http://schemas.openxmlformats.org/officeDocument/2006/relationships" id="258" r:id="R88178a05e1244785"/>
    <p:sldId xmlns:r="http://schemas.openxmlformats.org/officeDocument/2006/relationships" id="259" r:id="R333fe4820a5b4867"/>
    <p:sldId xmlns:r="http://schemas.openxmlformats.org/officeDocument/2006/relationships" id="260" r:id="R450833d5e6134a11"/>
    <p:sldId xmlns:r="http://schemas.openxmlformats.org/officeDocument/2006/relationships" id="261" r:id="R5cb38b1a5bc6466b"/>
    <p:sldId xmlns:r="http://schemas.openxmlformats.org/officeDocument/2006/relationships" id="262" r:id="R34d4ec4d8cfd403e"/>
    <p:sldId xmlns:r="http://schemas.openxmlformats.org/officeDocument/2006/relationships" id="263" r:id="R710470309ba94acc"/>
    <p:sldId xmlns:r="http://schemas.openxmlformats.org/officeDocument/2006/relationships" id="264" r:id="R847f4a7e7d86482b"/>
    <p:sldId xmlns:r="http://schemas.openxmlformats.org/officeDocument/2006/relationships" id="265" r:id="R92238d1f8fc54b99"/>
    <p:sldId xmlns:r="http://schemas.openxmlformats.org/officeDocument/2006/relationships" id="266" r:id="R2d5125bd53ea4d61"/>
    <p:sldId xmlns:r="http://schemas.openxmlformats.org/officeDocument/2006/relationships" id="267" r:id="Ra3cbd1bd761e4b84"/>
    <p:sldId xmlns:r="http://schemas.openxmlformats.org/officeDocument/2006/relationships" id="268" r:id="R65ef883092a14749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ecc7d543116439b" /><Relationship Type="http://schemas.openxmlformats.org/officeDocument/2006/relationships/slideMaster" Target="/ppt/slideMasters/slideMaster1.xml" Id="Rc22d289a5d824188" /><Relationship Type="http://schemas.openxmlformats.org/officeDocument/2006/relationships/notesMaster" Target="/ppt/notesMasters/notesMaster1.xml" Id="R641fa33229934d4d" /><Relationship Type="http://schemas.openxmlformats.org/officeDocument/2006/relationships/presProps" Target="/ppt/presProps.xml" Id="Rbe57f91b472e46df" /><Relationship Type="http://schemas.openxmlformats.org/officeDocument/2006/relationships/tableStyles" Target="/ppt/tableStyles.xml" Id="R0e4533ffbb4e4ba1" /><Relationship Type="http://schemas.openxmlformats.org/officeDocument/2006/relationships/slide" Target="/ppt/slides/slide1.xml" Id="R375b9d6b6a5c48d4" /><Relationship Type="http://schemas.openxmlformats.org/officeDocument/2006/relationships/slide" Target="/ppt/slides/slide2.xml" Id="Ra89b863b95ef4941" /><Relationship Type="http://schemas.openxmlformats.org/officeDocument/2006/relationships/slide" Target="/ppt/slides/slide3.xml" Id="R88178a05e1244785" /><Relationship Type="http://schemas.openxmlformats.org/officeDocument/2006/relationships/slide" Target="/ppt/slides/slide4.xml" Id="R333fe4820a5b4867" /><Relationship Type="http://schemas.openxmlformats.org/officeDocument/2006/relationships/slide" Target="/ppt/slides/slide5.xml" Id="R450833d5e6134a11" /><Relationship Type="http://schemas.openxmlformats.org/officeDocument/2006/relationships/slide" Target="/ppt/slides/slide6.xml" Id="R5cb38b1a5bc6466b" /><Relationship Type="http://schemas.openxmlformats.org/officeDocument/2006/relationships/slide" Target="/ppt/slides/slide7.xml" Id="R34d4ec4d8cfd403e" /><Relationship Type="http://schemas.openxmlformats.org/officeDocument/2006/relationships/slide" Target="/ppt/slides/slide8.xml" Id="R710470309ba94acc" /><Relationship Type="http://schemas.openxmlformats.org/officeDocument/2006/relationships/slide" Target="/ppt/slides/slide9.xml" Id="R847f4a7e7d86482b" /><Relationship Type="http://schemas.openxmlformats.org/officeDocument/2006/relationships/slide" Target="/ppt/slides/slide10.xml" Id="R92238d1f8fc54b99" /><Relationship Type="http://schemas.openxmlformats.org/officeDocument/2006/relationships/slide" Target="/ppt/slides/slide11.xml" Id="R2d5125bd53ea4d61" /><Relationship Type="http://schemas.openxmlformats.org/officeDocument/2006/relationships/slide" Target="/ppt/slides/slide12.xml" Id="Ra3cbd1bd761e4b84" /><Relationship Type="http://schemas.openxmlformats.org/officeDocument/2006/relationships/slide" Target="/ppt/slides/slide13.xml" Id="R65ef883092a1474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29ed55bbcd4495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6e6c51fe53334565" /><Relationship Type="http://schemas.openxmlformats.org/officeDocument/2006/relationships/notesMaster" Target="/ppt/notesMasters/notesMaster1.xml" Id="R46b8b1e6a1b64ae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a82469e89a14a35" /><Relationship Type="http://schemas.openxmlformats.org/officeDocument/2006/relationships/notesMaster" Target="/ppt/notesMasters/notesMaster1.xml" Id="Rd2eae0741747467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e6f1d79d8705459c" /><Relationship Type="http://schemas.openxmlformats.org/officeDocument/2006/relationships/notesMaster" Target="/ppt/notesMasters/notesMaster1.xml" Id="R8f9e8924555f42b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67320625926d445c" /><Relationship Type="http://schemas.openxmlformats.org/officeDocument/2006/relationships/notesMaster" Target="/ppt/notesMasters/notesMaster1.xml" Id="R27d49a594bf94ce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bf2510326a345fb" /><Relationship Type="http://schemas.openxmlformats.org/officeDocument/2006/relationships/notesMaster" Target="/ppt/notesMasters/notesMaster1.xml" Id="R9708aeef6a684bd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7ae285166d6414b" /><Relationship Type="http://schemas.openxmlformats.org/officeDocument/2006/relationships/notesMaster" Target="/ppt/notesMasters/notesMaster1.xml" Id="Rb65470e496004f3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a7f8af1fcf0842f2" /><Relationship Type="http://schemas.openxmlformats.org/officeDocument/2006/relationships/notesMaster" Target="/ppt/notesMasters/notesMaster1.xml" Id="Rd95384f568444499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ba32018b2bf04268" /><Relationship Type="http://schemas.openxmlformats.org/officeDocument/2006/relationships/notesMaster" Target="/ppt/notesMasters/notesMaster1.xml" Id="Rc073fd58c61e461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dcacf64d56ee450d" /><Relationship Type="http://schemas.openxmlformats.org/officeDocument/2006/relationships/notesMaster" Target="/ppt/notesMasters/notesMaster1.xml" Id="R7ee88e5f7a454e72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d038acc9b7f4849" /><Relationship Type="http://schemas.openxmlformats.org/officeDocument/2006/relationships/notesMaster" Target="/ppt/notesMasters/notesMaster1.xml" Id="R7aaf48f29a62493b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c7610801bc404533" /><Relationship Type="http://schemas.openxmlformats.org/officeDocument/2006/relationships/notesMaster" Target="/ppt/notesMasters/notesMaster1.xml" Id="Raade655b455f400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72bbab3dbc984540" /><Relationship Type="http://schemas.openxmlformats.org/officeDocument/2006/relationships/notesMaster" Target="/ppt/notesMasters/notesMaster1.xml" Id="R243c6bce47614d1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cd969f620e3f47d2" /><Relationship Type="http://schemas.openxmlformats.org/officeDocument/2006/relationships/notesMaster" Target="/ppt/notesMasters/notesMaster1.xml" Id="Rcead68f9a803436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92d238861614d4f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ad8854fcb294bc6" /><Relationship Type="http://schemas.openxmlformats.org/officeDocument/2006/relationships/slideLayout" Target="/ppt/slideLayouts/slideLayout1.xml" Id="R4c65ec41c0604059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c65ec41c0604059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bd6f5ecc0aa4163" /><Relationship Type="http://schemas.openxmlformats.org/officeDocument/2006/relationships/image" Target="/ppt/media/image.bin" Id="R438edafa56de4b60" /><Relationship Type="http://schemas.openxmlformats.org/officeDocument/2006/relationships/notesSlide" Target="/ppt/notesSlides/notesSlide1.xml" Id="R926dec22151e44c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f4663f4692f4e0f" /><Relationship Type="http://schemas.openxmlformats.org/officeDocument/2006/relationships/notesSlide" Target="/ppt/notesSlides/notesSlide2.xml" Id="Re335585b3550431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304a1aa32674918" /><Relationship Type="http://schemas.openxmlformats.org/officeDocument/2006/relationships/notesSlide" Target="/ppt/notesSlides/notesSlide3.xml" Id="R8d8a06e93b4d42a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c542ec002c64132" /><Relationship Type="http://schemas.openxmlformats.org/officeDocument/2006/relationships/notesSlide" Target="/ppt/notesSlides/notesSlide4.xml" Id="R22bd8d969bb7425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eae0f935d154cd8" /><Relationship Type="http://schemas.openxmlformats.org/officeDocument/2006/relationships/image" Target="/ppt/media/image2.bin" Id="Rfe00fa5f61b64d89" /><Relationship Type="http://schemas.openxmlformats.org/officeDocument/2006/relationships/notesSlide" Target="/ppt/notesSlides/notesSlide5.xml" Id="R07b219dafff8470d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bdae3d89389451f" /><Relationship Type="http://schemas.openxmlformats.org/officeDocument/2006/relationships/image" Target="/ppt/media/image3.bin" Id="Rdcda270034ed414a" /><Relationship Type="http://schemas.openxmlformats.org/officeDocument/2006/relationships/notesSlide" Target="/ppt/notesSlides/notesSlide6.xml" Id="R618aa6e71cbf4004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7cda34eb1cc4944" /><Relationship Type="http://schemas.openxmlformats.org/officeDocument/2006/relationships/notesSlide" Target="/ppt/notesSlides/notesSlide7.xml" Id="Rece30f49cdec479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1f8993329564bea" /><Relationship Type="http://schemas.openxmlformats.org/officeDocument/2006/relationships/image" Target="/ppt/media/image4.bin" Id="R82872f29ddf54681" /><Relationship Type="http://schemas.openxmlformats.org/officeDocument/2006/relationships/notesSlide" Target="/ppt/notesSlides/notesSlide8.xml" Id="Ref1aeaf098114426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dbb6a3386d740e4" /><Relationship Type="http://schemas.openxmlformats.org/officeDocument/2006/relationships/notesSlide" Target="/ppt/notesSlides/notesSlide9.xml" Id="R085de1f6803748d9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cc29a4d58c04b50" /><Relationship Type="http://schemas.openxmlformats.org/officeDocument/2006/relationships/notesSlide" Target="/ppt/notesSlides/notesSlide10.xml" Id="R02565b6bc9ec47d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ff99868778d479a" /><Relationship Type="http://schemas.openxmlformats.org/officeDocument/2006/relationships/notesSlide" Target="/ppt/notesSlides/notesSlide11.xml" Id="R48866d95ba01424e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e64cb79561c402c" /><Relationship Type="http://schemas.openxmlformats.org/officeDocument/2006/relationships/notesSlide" Target="/ppt/notesSlides/notesSlide12.xml" Id="R1536286f2d3a4b6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4883a5f324546ba" /><Relationship Type="http://schemas.openxmlformats.org/officeDocument/2006/relationships/notesSlide" Target="/ppt/notesSlides/notesSlide13.xml" Id="R47efe00c2bdd47e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0D545A3-9C55-4EF9-A059-329503BB3A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3A23381-6C4F-4C13-81A7-460A04AED9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6C4168B-D307-4CF6-8539-BD94C78962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17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329A501-524E-400A-A289-439835B2AB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C601A80-8AF1-411E-984A-4C80991BD5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Cleft Nose and Its Repair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1D29AD6-E633-45B3-BA58-2972359D16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How does a unilateral cleft distort the nose, on the outside and on the inside, and when do we do the definitive repair?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E3D32D3-F273-42E1-AB23-8428B8A663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A unilateral cleft can distort nasal cartilage, base, and septum, so nose care addresses breathing and symmetry across growth.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38edafa56de4b60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823965108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1BBB681-5047-433F-9854-333AA27A16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AD70813-2A0B-4682-95AB-0596F4F232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7877EE9-0D45-498E-9FF5-BAF42DA42E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17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EDE0926-54AC-48A9-9F26-18BF3F15EA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AB8BFF9-E1B4-4741-9B46-E793B4AC5F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351E5F9-76C6-4DAB-B16D-AA9A733699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7F6AF55-1152-46D3-8D68-AA05675C89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E8B3184-FCAA-43B2-942C-FE6E82D19C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88183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Severe maxillary retrusion may require moving the upper jaw, but the choice between methods depends on severity, growth, stability, burden, airway, and speech.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2E3D8DC-5617-43EB-989B-61E8AB365B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329450040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60543A2-8C6E-49C4-B26D-0D5F08B072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92451F7-9BD3-497D-9B4F-3B880A6B8E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9405FD7-D6D6-4D15-97D5-E7C694AADF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17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8D28879-A2D4-46C5-81A3-F3F1164FC9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CCE6B0B-FD52-456F-8622-57CB4A0C6D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2A685FD-D3DC-410B-94D6-BB92850872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77513D1-7F2E-4A6D-B34B-B19B4C620B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00527A4-AE78-4DA6-A59F-D04CC16D24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12484F1-F0F6-4DC0-9905-925651978C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7D7EE1E-9DCC-47E2-9349-2AAB03C441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7277245-2EA2-4533-8CE3-7E7AEC8C51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1F9130E-AEC6-4A95-AF29-A2BFA3C581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AD32E15-D0AD-4DBC-839F-43CD117BB0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F9B5244-5AF0-4376-B30F-D1632462C1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45478BF-13CC-4CBE-8D38-E2B180090D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sculpts</a:t>
            </a:r>
          </a:p>
        </p:txBody>
      </p:sp>
    </p:spTree>
    <p:extLst>
      <p:ext uri="{BB962C8B-B14F-4D97-AF65-F5344CB8AC3E}">
        <p14:creationId xmlns:p14="http://schemas.microsoft.com/office/powerpoint/2010/main" val="989820720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2DFBE2B-C2FF-47E1-8E48-8AFA6056FE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84CBBA5-D313-4978-8A40-506414ABB6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B771661-7C02-481B-A15D-E0D17E26F6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17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181AFD3-E57F-4A01-BF15-61366730DB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39A816D-AE2F-423E-869E-78EBB3178A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A6B70A1-0779-493B-8062-363D75069F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unilateral cleft can distort nasal cartilage, base, and septum, so nose care addresses breathing and symmetry across growth.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5ADEFD7-36FE-4402-BF9C-3F438A97E7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B2A489C-A8FA-4874-82EB-3A8DBE937E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1DD2073-68B7-469F-A13E-AB8FEA3116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33335CF-B2BB-4EB4-8F7B-462E40E64E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515E83F-5D5B-4012-BB1B-BB51F1AD0B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9506A1B-D5BD-4F42-875F-798066AECE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74DC365-146D-411B-8F83-78D4154C12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1ECB127-CF4B-4DD2-B61C-C94FA0F8F0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C6BE69CD-8274-44BC-B4B3-AA06D8E583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921706678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0360A59-44FC-4A41-8319-42C310261D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E9DF259-6416-4D45-9F48-5853CB25FF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59F91F4-20F5-4D83-A5F1-54653A6664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17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C164B0B-99A9-4F09-9512-4D06186E89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5CAE5CF-F138-4B75-8114-46D964F7AE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1ECAB37-263C-4479-BC0B-496AD63B18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e00fa5f61b64d89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700861529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FE11B90-A611-4431-A930-98F81C26B7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33DF21C-8BAB-4E7E-B71A-16F38363E9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2604085-85DE-4558-AC49-7717BBAC80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17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B66974C-4EF4-43BD-B9D5-71FF51FB38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D6173DC-387D-4509-ABD5-5DF68468CA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364965F-6966-4573-A7EB-2A1FBB138F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doorway can look uneven and also narrow the path through it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cda270034ed414a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3798E5C-C302-45D4-BAB4-BCD30B8FA4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3796DA1-024D-4DD7-8844-59A63A8CB2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03F4AC8-6C2F-4B5F-90E1-609116AF8B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problem changes appearance?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E7C0550-82C8-4CB4-A8AA-50498E59A4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FC9B064-813E-47B2-B48A-4BCBC21C5A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CB37FD0-5632-4314-9E15-6174F6CA8F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problem limits passage?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CD460FE-AA17-410D-B07C-AE1EEFFE8C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40D04FD-E692-41CA-8417-7CF94CEC27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8C90716-BD6A-40B0-90AD-BE80007B8B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might changing the wall below alter the doorway above?</a:t>
            </a:r>
          </a:p>
        </p:txBody>
      </p:sp>
    </p:spTree>
    <p:extLst>
      <p:ext uri="{BB962C8B-B14F-4D97-AF65-F5344CB8AC3E}">
        <p14:creationId xmlns:p14="http://schemas.microsoft.com/office/powerpoint/2010/main" val="607015271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38B070D-AD9D-48D2-9EEB-0EC85A6B9D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993AE47-7733-4D17-87A4-F2DA1F7B64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4CCB9F4-ECBD-4E14-80B9-32F7F34A6A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17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C798F14-62B9-461B-A30E-AB5C3FFF32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4A4C621-5F38-447F-91D5-E1AEA408CE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A6C5AA0-6122-48EF-A4C9-5F02E36E4B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B02F223-3796-444E-8D1F-F92D6A0A7A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F67777B-EFE2-4290-BB82-33982B9311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4449264-F4E2-47CE-B06A-917F6A27EF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Assess external form and internal airway separately.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C7C8AF6-0E16-47C4-B892-B55ADBB6AD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C31423A-BD08-48F7-986A-3C2A61B994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E6E963D-B64B-41AD-AF38-1F27895287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Coordinate nasal and jaw sequence.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A07A745-B5E8-4465-BE62-6CB0B9032E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89D1F8A-D885-42C0-8A15-82E4DDC444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2DAC4DC-F30A-4B75-AA52-5F89A6F5C9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Reserve definitive reshaping until growth and major jaw movement are settled.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B6311A1-FB3A-4AFC-814A-FAB1628CC1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Nasal airflow and cartilage mechanics are more complex than a rigid doorway.</a:t>
            </a:r>
          </a:p>
        </p:txBody>
      </p:sp>
    </p:spTree>
    <p:extLst>
      <p:ext uri="{BB962C8B-B14F-4D97-AF65-F5344CB8AC3E}">
        <p14:creationId xmlns:p14="http://schemas.microsoft.com/office/powerpoint/2010/main" val="857243876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A634646-FAAC-4F64-AAB7-E7316C2369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CC0B3DC-3CCA-41A2-A06A-E83D8FD1CF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FC5244A-DE21-49B5-ADC9-44DC89A4CD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17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25242D8-D7B5-4644-8F88-B1C0553817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B3883DD-9251-4711-8D7F-6B390C2A76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cleft nose inside and out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EC68F09-ACF7-4754-B656-D1A5DFDED1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2872f29ddf54681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8133CF1-6CF9-4171-9918-674B362D88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0C20568-676E-4868-BBD2-9F47075455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ANA17-E1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ABB2C6A-E087-48D6-AFAD-10BE27C7B3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Mateo's left alar base is displaced and the nostrils are asymmetric.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23910C6-77DF-49A0-B271-500F4D7C88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43185A9-74C0-4664-B569-D297BD6593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ANA17-E2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1DDD06A-4D86-4A5C-95C4-12294A64A8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supplied nasal examination shows septal deviation and greater resistance on one side.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3A2C4DD-65BD-4926-BCEB-42603D599E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31DE4BF-20AC-4E77-8AD0-089F4AD3A2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ANA17-E3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08DB32E-5B14-4800-B8E6-AF481D5536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ACPA recommends waiting until skeletal maturity for definitive septorhinoplasty and usually completing indicated or…</a:t>
            </a:r>
          </a:p>
        </p:txBody>
      </p:sp>
    </p:spTree>
    <p:extLst>
      <p:ext uri="{BB962C8B-B14F-4D97-AF65-F5344CB8AC3E}">
        <p14:creationId xmlns:p14="http://schemas.microsoft.com/office/powerpoint/2010/main" val="172117562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65EE264-CAB0-4BB2-8812-290C594287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786DE7A-2D8C-4371-9964-5B83BC5BC3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5A87F86-59B3-4E3B-BBFD-DB20A816EB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17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E6BDC4C-7BEA-4F5F-A103-2A3E0B96CF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98105DB-9A32-4FCB-9C1B-14B3B71829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0D79D9F-33A5-4A42-82DB-F1CDC5A670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F9A3974-8035-418D-A950-7CFB2D9775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2D9D846-13B3-4302-9D8C-0B79CAC266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Uneven frame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11F840CB-DD8B-45C8-BBD4-6AFD5C4CCE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D8E36E9-ECAF-40BA-87A7-2D7E98684E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E4AE470-FC26-48BB-9FF3-26A466E545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Alar and nasal-base asymmetry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20C6CB3-4AC5-4041-BD7A-F87FF40A27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2CF008F-2ECF-4350-ADFE-379A8583FA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Narrow passage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74B05C6-4FAD-403D-8283-B078B0DD29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7D3255B-FA03-453C-A98E-D4246DAAD3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59542B74-7986-433E-98E4-D2300F81C3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Septal deviation and airway obstruction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2F19ABC-6FBA-48CE-905B-1FF8953F09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55832D9-03CA-4BFB-A17C-AF3BD983BF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Moving wall below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DD9993C1-DAFF-45C6-A4CC-20FF7C979D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CE1A1EBF-559B-480C-9023-DFA1440E77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42336344-9646-487E-8DBC-95A9FA4652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Orthognathic change before definitive rhinoplasty</a:t>
            </a:r>
          </a:p>
        </p:txBody>
      </p:sp>
    </p:spTree>
    <p:extLst>
      <p:ext uri="{BB962C8B-B14F-4D97-AF65-F5344CB8AC3E}">
        <p14:creationId xmlns:p14="http://schemas.microsoft.com/office/powerpoint/2010/main" val="2032915583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B95B86D-087D-470A-9DA0-A185673587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43E62E6-6188-403B-9488-2C1CB01971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98B9440-F847-4D1A-81FC-D21E063844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17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1801F53-59FD-446D-A248-13B6D5461F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3898837-61C0-4CB9-A25C-A3C07FC780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C579564-A135-456A-ABF6-0BAAB623C4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adolescent cleft-nose team lead.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7F9AD6D-10A7-4CAD-AEDF-CEA82D79A8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2550BB1-CF13-4D1A-8685-89AAF08DFF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 requests definitive nasal surgery but is also scheduled for…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5B2CE39-94C2-49C5-9F80-695A3F1DA8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4939AFC-A28A-4FE1-893D-A4883E4E68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90E3463-4C1E-4923-844B-A4C599C3C7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Treat urgent airway needs as indicated and…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6FB064F-260D-4342-8BCE-B53A4C086A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25AF0BF-A619-4A0F-9BF6-235C2B09B0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D825C19-A445-4C8A-AAC1-4C2F99747E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Complete definitive nasal reshaping first without coordinating…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30E7D58-5C98-4392-8F57-03C4B3D0D8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41A06C0-B6ED-4765-9E4F-8A47ABF189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0E5EA99-6E53-48C8-AB4F-ABCE63B728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Discuss appearance only and ignore breathing.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2083B47F-12D0-4F02-AE10-FFE5093484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sequence and cite airway plus timing…</a:t>
            </a:r>
          </a:p>
        </p:txBody>
      </p:sp>
    </p:spTree>
    <p:extLst>
      <p:ext uri="{BB962C8B-B14F-4D97-AF65-F5344CB8AC3E}">
        <p14:creationId xmlns:p14="http://schemas.microsoft.com/office/powerpoint/2010/main" val="1320767355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4243866-3D31-42B7-989C-B5B4B008A5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9B98F3C-4937-4F9E-BAFC-63A832D4E2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5C0A71C-48F0-4E5E-A4BC-3C6569CECD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17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7BA93D7-58B9-4931-A95B-7DF2C5EC2E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988EB57-AE90-4075-ABC9-2C7C9F4D72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3A164FC-AF6C-4350-841F-EF33065369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3110A18-B7AB-41C2-96C8-5603E18256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44B5F44-593D-45AC-8A6A-8679586D81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Treat urgent airway needs as indicated and plan definitive septorhinoplasty after jaw surgery and skeletal maturity.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49DB792-EEF5-424B-854F-3AA0DA6428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748A71F-AF4B-4BFE-AE64-03461C74FC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7D01B4A-58BD-4A11-87DD-ACAE47422B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ANA17-E1 + ANA17-E2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BB36792-4D0A-4894-A2A9-F71BF5A7AC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45A8790-BB3E-4CEA-918A-69C9766BE8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9E0494F-3258-4F73-8A34-8B813DABF3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explain the educational sequence. You may not decide a real patient's nasal procedure or timing.</a:t>
            </a:r>
          </a:p>
        </p:txBody>
      </p:sp>
    </p:spTree>
    <p:extLst>
      <p:ext uri="{BB962C8B-B14F-4D97-AF65-F5344CB8AC3E}">
        <p14:creationId xmlns:p14="http://schemas.microsoft.com/office/powerpoint/2010/main" val="679144255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670DFCC-DB78-4085-A91C-F860DAC768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08C3753-32CD-40CF-AB27-30C8152072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29191EA-6815-4AC0-ACAE-F2F77A4869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17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E696B59-6718-4D82-AFAB-8121420E9F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6117AE0-EDEB-4CCC-B24C-10A8A7A3BD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0A675E1-B0D9-40EB-838F-A03676E90F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285CAED-8B3B-4F51-9D6E-FAA3F54AFF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E32E614-7C3A-4B78-843F-1A564A60B7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unilateral cleft can distort nasal cartilage, base, and septum, so nose care addresses breathing and symmetry across…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DEDF07C-558F-4D91-840C-180510CBAA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FB7CCA2-FAEA-4099-BB61-02216CA5CE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37B579E-4EB7-403B-8735-CA4A84A8FC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have now repaired lip, palate, bite, and nose. But some repairs do not fully hold. A hole…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3E3B53A-8873-444F-BA06-F85AD85BF0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214861524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528F50A-0BEC-4439-B371-DBEA35213D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692EEE6-01D8-4923-8858-0FF3C17AB0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7A27983-1D2A-4BA2-BF70-CD2397B4F3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17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A4616B5-CCDB-4654-9D2A-5BF7639225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D2A94D0-9EEF-44AE-BB74-6E0953CF9E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68D4B45-72C0-4665-AA1A-3B1F8AA3BE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1C912D4-22A5-44BE-BE49-5753D1D9E0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Goksel &amp; Ozcan 2023, CBCT Study of Osteomeatal Complex Variations in CLP (Cleft Palate Craniofac J)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Paknahad et al. 2022, Maxillary Sinus Characteristics in CLP Using CBCT (Cleft Palate Craniofac J)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Harrison et al. 2024, 3D Analysis of Racial and Ethnic Differences in Cleft Nasal Deformity (Cleft Palate Craniofac J)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41B4E18-40D5-4C17-B82A-AB404C6441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F9F8050-2214-4542-97D0-AB7B5BCAA0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B8B7F33-A7F7-4641-8CC7-3B4C9AA6A7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Respiratory system; structure of the nasal airway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A459360-DE7D-4AF0-A3BC-D366AE71A6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900D1776-BC14-4AB7-ADEF-A91334C79E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2E8175A-DA3C-481E-B525-118DABE26C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983996731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2026-07-11T03:27:44.1460000Z</dcterms:created>
  <dcterms:modified xsi:type="dcterms:W3CDTF">2026-07-11T03:27:44.1460000Z</dcterms:modified>
</coreProperties>
</file>