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49017f5f24b443c" /><Relationship Type="http://schemas.openxmlformats.org/officeDocument/2006/relationships/extended-properties" Target="/docProps/app.xml" Id="Rd17eb130dded4606" /><Relationship Type="http://schemas.openxmlformats.org/officeDocument/2006/relationships/officeDocument" Target="/ppt/presentation.xml" Id="Rfa23c332e82c40a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4869da9809848dc"/>
  </p:sldMasterIdLst>
  <p:notesMasterIdLst>
    <p:notesMasterId xmlns:r="http://schemas.openxmlformats.org/officeDocument/2006/relationships" r:id="Re211fcf3775d4a35"/>
  </p:notesMasterIdLst>
  <p:sldIdLst>
    <p:sldId xmlns:r="http://schemas.openxmlformats.org/officeDocument/2006/relationships" id="256" r:id="R7c9a60ffe8794eb8"/>
    <p:sldId xmlns:r="http://schemas.openxmlformats.org/officeDocument/2006/relationships" id="257" r:id="R2426cc75b1034490"/>
    <p:sldId xmlns:r="http://schemas.openxmlformats.org/officeDocument/2006/relationships" id="258" r:id="R788a00e1f0d74db4"/>
    <p:sldId xmlns:r="http://schemas.openxmlformats.org/officeDocument/2006/relationships" id="259" r:id="R1742346fa95045ad"/>
    <p:sldId xmlns:r="http://schemas.openxmlformats.org/officeDocument/2006/relationships" id="260" r:id="R50dd882612f647c0"/>
    <p:sldId xmlns:r="http://schemas.openxmlformats.org/officeDocument/2006/relationships" id="261" r:id="R2743d57b83224e15"/>
    <p:sldId xmlns:r="http://schemas.openxmlformats.org/officeDocument/2006/relationships" id="262" r:id="Re48cab3e983d4330"/>
    <p:sldId xmlns:r="http://schemas.openxmlformats.org/officeDocument/2006/relationships" id="263" r:id="R8c2cd06913c84042"/>
    <p:sldId xmlns:r="http://schemas.openxmlformats.org/officeDocument/2006/relationships" id="264" r:id="Rb5bf2cefddba464e"/>
    <p:sldId xmlns:r="http://schemas.openxmlformats.org/officeDocument/2006/relationships" id="265" r:id="R838f7236ab5844c6"/>
    <p:sldId xmlns:r="http://schemas.openxmlformats.org/officeDocument/2006/relationships" id="266" r:id="R72ab962a2db94cfa"/>
    <p:sldId xmlns:r="http://schemas.openxmlformats.org/officeDocument/2006/relationships" id="267" r:id="R7b9fed2836a946e0"/>
    <p:sldId xmlns:r="http://schemas.openxmlformats.org/officeDocument/2006/relationships" id="268" r:id="R53b6c9b644a343f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a1d744cbca34cd8" /><Relationship Type="http://schemas.openxmlformats.org/officeDocument/2006/relationships/slideMaster" Target="/ppt/slideMasters/slideMaster1.xml" Id="R74869da9809848dc" /><Relationship Type="http://schemas.openxmlformats.org/officeDocument/2006/relationships/notesMaster" Target="/ppt/notesMasters/notesMaster1.xml" Id="Re211fcf3775d4a35" /><Relationship Type="http://schemas.openxmlformats.org/officeDocument/2006/relationships/presProps" Target="/ppt/presProps.xml" Id="R7c3a8a8b996341f8" /><Relationship Type="http://schemas.openxmlformats.org/officeDocument/2006/relationships/tableStyles" Target="/ppt/tableStyles.xml" Id="R77e3e961d28e487f" /><Relationship Type="http://schemas.openxmlformats.org/officeDocument/2006/relationships/slide" Target="/ppt/slides/slide1.xml" Id="R7c9a60ffe8794eb8" /><Relationship Type="http://schemas.openxmlformats.org/officeDocument/2006/relationships/slide" Target="/ppt/slides/slide2.xml" Id="R2426cc75b1034490" /><Relationship Type="http://schemas.openxmlformats.org/officeDocument/2006/relationships/slide" Target="/ppt/slides/slide3.xml" Id="R788a00e1f0d74db4" /><Relationship Type="http://schemas.openxmlformats.org/officeDocument/2006/relationships/slide" Target="/ppt/slides/slide4.xml" Id="R1742346fa95045ad" /><Relationship Type="http://schemas.openxmlformats.org/officeDocument/2006/relationships/slide" Target="/ppt/slides/slide5.xml" Id="R50dd882612f647c0" /><Relationship Type="http://schemas.openxmlformats.org/officeDocument/2006/relationships/slide" Target="/ppt/slides/slide6.xml" Id="R2743d57b83224e15" /><Relationship Type="http://schemas.openxmlformats.org/officeDocument/2006/relationships/slide" Target="/ppt/slides/slide7.xml" Id="Re48cab3e983d4330" /><Relationship Type="http://schemas.openxmlformats.org/officeDocument/2006/relationships/slide" Target="/ppt/slides/slide8.xml" Id="R8c2cd06913c84042" /><Relationship Type="http://schemas.openxmlformats.org/officeDocument/2006/relationships/slide" Target="/ppt/slides/slide9.xml" Id="Rb5bf2cefddba464e" /><Relationship Type="http://schemas.openxmlformats.org/officeDocument/2006/relationships/slide" Target="/ppt/slides/slide10.xml" Id="R838f7236ab5844c6" /><Relationship Type="http://schemas.openxmlformats.org/officeDocument/2006/relationships/slide" Target="/ppt/slides/slide11.xml" Id="R72ab962a2db94cfa" /><Relationship Type="http://schemas.openxmlformats.org/officeDocument/2006/relationships/slide" Target="/ppt/slides/slide12.xml" Id="R7b9fed2836a946e0" /><Relationship Type="http://schemas.openxmlformats.org/officeDocument/2006/relationships/slide" Target="/ppt/slides/slide13.xml" Id="R53b6c9b644a343f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997a4ebcfe4400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779b9bc29654ba3" /><Relationship Type="http://schemas.openxmlformats.org/officeDocument/2006/relationships/notesMaster" Target="/ppt/notesMasters/notesMaster1.xml" Id="R4d0b552c377a40b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f4c4fab03b34b2c" /><Relationship Type="http://schemas.openxmlformats.org/officeDocument/2006/relationships/notesMaster" Target="/ppt/notesMasters/notesMaster1.xml" Id="R3cdc5dd69dbe476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905b16159da41de" /><Relationship Type="http://schemas.openxmlformats.org/officeDocument/2006/relationships/notesMaster" Target="/ppt/notesMasters/notesMaster1.xml" Id="R595d6e6e466943f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9e7f88ed5004634" /><Relationship Type="http://schemas.openxmlformats.org/officeDocument/2006/relationships/notesMaster" Target="/ppt/notesMasters/notesMaster1.xml" Id="R5d0ebd6d9f0c423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64fd116f06e4201" /><Relationship Type="http://schemas.openxmlformats.org/officeDocument/2006/relationships/notesMaster" Target="/ppt/notesMasters/notesMaster1.xml" Id="Rd489df740ae4421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10a8cac3469478d" /><Relationship Type="http://schemas.openxmlformats.org/officeDocument/2006/relationships/notesMaster" Target="/ppt/notesMasters/notesMaster1.xml" Id="R9fe88a8fb37c431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34ed7605a844125" /><Relationship Type="http://schemas.openxmlformats.org/officeDocument/2006/relationships/notesMaster" Target="/ppt/notesMasters/notesMaster1.xml" Id="Rb25c4c2fc2364dd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1fb783ca890439f" /><Relationship Type="http://schemas.openxmlformats.org/officeDocument/2006/relationships/notesMaster" Target="/ppt/notesMasters/notesMaster1.xml" Id="R53f1ba8db1ad488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de8a1574af045fb" /><Relationship Type="http://schemas.openxmlformats.org/officeDocument/2006/relationships/notesMaster" Target="/ppt/notesMasters/notesMaster1.xml" Id="R875e9b37af764d3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82e6315a8684a87" /><Relationship Type="http://schemas.openxmlformats.org/officeDocument/2006/relationships/notesMaster" Target="/ppt/notesMasters/notesMaster1.xml" Id="Rcb971ffce8c4473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903175685294b0d" /><Relationship Type="http://schemas.openxmlformats.org/officeDocument/2006/relationships/notesMaster" Target="/ppt/notesMasters/notesMaster1.xml" Id="R8bf4d12c4afb4f4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a2ebfaab3e14b95" /><Relationship Type="http://schemas.openxmlformats.org/officeDocument/2006/relationships/notesMaster" Target="/ppt/notesMasters/notesMaster1.xml" Id="Rc088743a7e3a441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4b96c13dd1a4e3d" /><Relationship Type="http://schemas.openxmlformats.org/officeDocument/2006/relationships/notesMaster" Target="/ppt/notesMasters/notesMaster1.xml" Id="Reaebea730abc43d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99ba56acf9449b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54102705220443b" /><Relationship Type="http://schemas.openxmlformats.org/officeDocument/2006/relationships/slideLayout" Target="/ppt/slideLayouts/slideLayout1.xml" Id="R108ddf48d74d464d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08ddf48d74d464d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478929c0d046a1" /><Relationship Type="http://schemas.openxmlformats.org/officeDocument/2006/relationships/image" Target="/ppt/media/image.bin" Id="R6fb762b640684cca" /><Relationship Type="http://schemas.openxmlformats.org/officeDocument/2006/relationships/notesSlide" Target="/ppt/notesSlides/notesSlide1.xml" Id="Rb970519a59fd4dc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8cc235112b4868" /><Relationship Type="http://schemas.openxmlformats.org/officeDocument/2006/relationships/notesSlide" Target="/ppt/notesSlides/notesSlide2.xml" Id="R1a4a55885e1b46d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9f2a6fc0214f57" /><Relationship Type="http://schemas.openxmlformats.org/officeDocument/2006/relationships/notesSlide" Target="/ppt/notesSlides/notesSlide3.xml" Id="Rd47dd8cb713a424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2afebf05b540e1" /><Relationship Type="http://schemas.openxmlformats.org/officeDocument/2006/relationships/notesSlide" Target="/ppt/notesSlides/notesSlide4.xml" Id="Rf24734a44732420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48def420e2e403a" /><Relationship Type="http://schemas.openxmlformats.org/officeDocument/2006/relationships/image" Target="/ppt/media/image2.bin" Id="R08818b058d024581" /><Relationship Type="http://schemas.openxmlformats.org/officeDocument/2006/relationships/notesSlide" Target="/ppt/notesSlides/notesSlide5.xml" Id="R6cb6007b4b63431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3893a13ca04f1e" /><Relationship Type="http://schemas.openxmlformats.org/officeDocument/2006/relationships/image" Target="/ppt/media/image3.bin" Id="R7e32e0f0a74a4225" /><Relationship Type="http://schemas.openxmlformats.org/officeDocument/2006/relationships/notesSlide" Target="/ppt/notesSlides/notesSlide6.xml" Id="Rf58ea26bcccc47c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14d617041d4922" /><Relationship Type="http://schemas.openxmlformats.org/officeDocument/2006/relationships/notesSlide" Target="/ppt/notesSlides/notesSlide7.xml" Id="R3e373a57e623467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9da52a8bfb432d" /><Relationship Type="http://schemas.openxmlformats.org/officeDocument/2006/relationships/image" Target="/ppt/media/image4.bin" Id="Re0561e13f8da45fe" /><Relationship Type="http://schemas.openxmlformats.org/officeDocument/2006/relationships/notesSlide" Target="/ppt/notesSlides/notesSlide8.xml" Id="R7c4a19c7d4db4a5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834a958ca341cc" /><Relationship Type="http://schemas.openxmlformats.org/officeDocument/2006/relationships/notesSlide" Target="/ppt/notesSlides/notesSlide9.xml" Id="R51d2e86f68074ab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ce22f98bbf45be" /><Relationship Type="http://schemas.openxmlformats.org/officeDocument/2006/relationships/notesSlide" Target="/ppt/notesSlides/notesSlide10.xml" Id="Rc6b7ada656f2448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38bf6992394ba8" /><Relationship Type="http://schemas.openxmlformats.org/officeDocument/2006/relationships/notesSlide" Target="/ppt/notesSlides/notesSlide11.xml" Id="R99a39d40a45242e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1778ab38e34c44" /><Relationship Type="http://schemas.openxmlformats.org/officeDocument/2006/relationships/notesSlide" Target="/ppt/notesSlides/notesSlide12.xml" Id="Rdcd1121a67f241a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ca1b9debc3484b" /><Relationship Type="http://schemas.openxmlformats.org/officeDocument/2006/relationships/notesSlide" Target="/ppt/notesSlides/notesSlide13.xml" Id="R3b54aeaa0cb74f5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1A9FCEB-9320-4CA9-9EBC-36E8BF365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CB38AA-C615-4044-AFE6-A2BE89B8C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3D9ACC-305C-4B15-8983-ED6ED381B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749C97-6E14-4D17-8ECC-9A23B6C7F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474B12-A2FB-40D8-9FAE-A88C0E0855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the Repaired Midface Grows Backward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FE1E41-5B17-49BE-9F1B-12FA3ACAA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does a repaired cleft maxilla grow poorly forward, and what does that do to the shape of Mateo's face and the way his teeth meet?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2B74BA-9179-4A0A-A9A1-3AA76ACCB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Cleft-related midface undergrowth can reflect both underlying anatomy and treatment history, so scar alone should not be treated as a proven single cause.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b762b640684cc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16595056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B25087D-CF73-4702-B2D3-7216A661A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2CB724D-DD67-452F-8BCC-EECC92F53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0B6F26-771D-470E-A437-CC684ED27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3F4E55-C1CC-4FAE-9FAD-8947A45B5E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930F83-486F-419F-BC95-C434AE42E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E0E9F42-305B-4779-9F7F-D2D3D79B3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3C15E5B-C5DE-481A-9F88-6FBF4DA81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C461783-7FE3-45DD-98C8-DC8EA7B11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97316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Alveolar graft timing follows dental development, usually before the adjacent permanent canine erupts, so living bone can support tooth movement.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E3DEFF4-EAA1-4D95-B2CF-159217B7A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57709502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4C626F0-A7CD-4C6D-AFF8-D0FD2B95E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B9655B-CD54-4D2F-96DA-31E855205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7B0B57-A83D-4F15-BE07-BE6CFDA78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0DA5A2-C80A-4EA5-9EC2-659EBF5036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D74F68-7F94-4D43-A93E-03E70FAC3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FF629B3-AAE5-4F43-BF18-8CD857EE7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32AB788-69C8-4E53-8A51-07B5664AD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1E626B6-3C63-47C5-99B2-B36A00D2EA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F756D96-90AC-4BF8-9F51-30CC9D8A9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1829CCE-477B-4551-B0F2-AB83DCDF33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A2F2CBA-F683-4261-9324-2F0CB851A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DDAC8FD-00D9-4613-82F3-DA8E0A583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E2AE554-A5C2-469D-8947-FDD268E8F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FCB4021-A939-451A-8338-BBAC175B0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389D40E-ECE7-4706-B99B-D09DADB47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95053267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820CBCA-CCC5-4D51-8C38-228996C8C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8A0D72-6211-49CB-9FC8-2BB29E529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2ABC4A-D10B-4AD8-B54F-EA710C9B6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AF5EDA-77C4-4332-AE9E-83F9986A7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16D238-FA35-4BA6-9A82-C8B6C9B03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D507090-7BB7-420F-A091-3D892CA9D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Cleft-related midface undergrowth can reflect both underlying anatomy and treatment history, so scar alone should not be treated as a proven single cause.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F2508E1-9732-4EA3-B45F-7CE2F33A69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1E62997-7192-4895-8FFF-C1BD451BB0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231BBB3-DCCB-4C17-A410-AB0C0C8656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737071F-AEAC-4CFB-9318-4FC6B4A08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96EF1E3-FB23-4ACB-B909-6AC59ED57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373F994-3D6F-4A60-B8FD-D088A5F11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635975F-067A-47AB-B653-65AC0D0CA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24D5394-DC4D-436C-BDD7-4A1E58049A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782DBEA-C7D4-4F0C-9B91-487CEDF6C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63405415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B1E0785-BD2C-4469-8B5A-1956EC6951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EC2B42-7F5B-4B2A-A739-07F2F3956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ADFDFC-F42F-446A-B75E-571FBEE8E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1010DF-55F4-4943-8A68-36D71C0A3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D4A6F6-8ADF-48F3-ABC6-985881E58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CF0ECC0-4E3C-41B1-BD4A-3BE57577C2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818b058d024581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71919270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43C1F32-DCEB-46EC-9DB6-1E92B03F8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16DE2DE-15FF-4DE1-9616-163A40E2D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D74753-683E-47C8-BE8A-D500F86B3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B953FD-D70A-4CDF-B9AA-D8BB5C52B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A63F5F-770F-4769-A162-26DAB1B2F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4FA5CEE-8AC7-4A25-A415-D52B9E44F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young tree's shape reflects both its starting form and the ties placed around it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32e0f0a74a422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3D1840B-C94B-4DFF-BD5F-A165E4143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CB42E61-B3CD-4AF3-BE6D-A320DC68A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A090200-22F4-4080-97A6-D9E2B81D3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feature existed before the ties?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287A53A-9EC9-43FF-9B0D-1A84836E6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9031CDF-8CB5-482D-84DB-B0B524036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F0D0A97-CE6E-40A8-9015-7019D8090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could the ties change later direction?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F05222F-5F7E-4F9C-8DE5-4F5668EF7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F70C9CC-8276-43E4-9310-83C90AEC8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AA8E62F-423D-4D38-B690-CD6CF61C4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comparison would separate the two influences?</a:t>
            </a:r>
          </a:p>
        </p:txBody>
      </p:sp>
    </p:spTree>
    <p:extLst>
      <p:ext uri="{BB962C8B-B14F-4D97-AF65-F5344CB8AC3E}">
        <p14:creationId xmlns:p14="http://schemas.microsoft.com/office/powerpoint/2010/main" val="49195499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00A9CF1-D165-4161-A683-955583C6C3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5EC4C3-22CC-4441-AD1C-38A6597A4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55F07F-B990-4B5B-B9B7-6CC0298E0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6E66AD-2AE5-4D1E-97E9-8AA034BB9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FD39C9-75CB-401C-B049-10106AE5B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174AB3-A66D-4257-92F9-398AE6EFA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010A937-174A-4EDB-A798-3F7093B804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D948621-B62F-4426-8E3D-7563C1D8B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2A4799-D37E-4682-AC8B-C1145D2AE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baseline anatomy from treatment exposure.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24F651A-1669-4572-9081-FF5518134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441028-1E39-4E5D-B60C-63F2B3072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06290F1-220F-4C5D-BF8A-8CBE1C5C9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 growth over time.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FDC6623-F925-4687-8053-6F1AFAD36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30DAB55-7FAE-4ED5-82B2-DFD755747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E445312-6B36-4C3A-A06D-E046FF0CA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cautious language when evidence cannot isolate one cause.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7889869-E2FD-429B-8257-ED7CDB81F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Facial growth involves sutures, bone remodeling, muscles, teeth, and treatment, not plant growth.</a:t>
            </a:r>
          </a:p>
        </p:txBody>
      </p:sp>
    </p:spTree>
    <p:extLst>
      <p:ext uri="{BB962C8B-B14F-4D97-AF65-F5344CB8AC3E}">
        <p14:creationId xmlns:p14="http://schemas.microsoft.com/office/powerpoint/2010/main" val="41933383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F3C9251-12B3-4C13-B4E7-81A023B7D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9D1300-AB34-4058-9949-CA0B249B3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8EDB3F-2901-45D8-8A2F-EC8997236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4C80BF-98AE-435A-B26A-A7EAFF66D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CE70F4-09DD-49F2-83AF-B7F0F801E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Interpret Mateo's developing Class III relationship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5C652F-AC0B-4079-A5D6-54D1965594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0561e13f8da45f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2A5D882-EF9D-4E59-A118-D71A3CF99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F44D874-5A19-4306-81FB-549A8FE40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ANA15-E1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4543E14-8469-4605-B73F-8795B12D1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serial records show the maxilla falling behind the mandible during growth.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99C0BE-5AB3-46C2-98AE-C706FD91A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2DE34E9-5562-4363-8736-8DE02AB2A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ANA15-E2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2A4F9A4-F30F-4AD2-9387-7D725FF9F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anatomy and primary surgery both precede the later growth pattern.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7BFBC42-65FE-4744-BEAA-751B08BE6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A05BBA1-4ECB-40F9-A848-5D4942432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ANA15-E3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063FFA8-64A9-4E75-9887-59F3C27E8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Systematic reviews find conflicting or limited evidence that one palate-repair technique determines facial growth.</a:t>
            </a:r>
          </a:p>
        </p:txBody>
      </p:sp>
    </p:spTree>
    <p:extLst>
      <p:ext uri="{BB962C8B-B14F-4D97-AF65-F5344CB8AC3E}">
        <p14:creationId xmlns:p14="http://schemas.microsoft.com/office/powerpoint/2010/main" val="210814359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BF79F5B-C82E-4BE0-A5AC-7ACE6AA20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B39BB4-8E13-4B64-AAE3-C5B85FC45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CB7A8D-54EC-4393-A981-45135610A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F8B492-8B80-4502-B25C-404201E75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CBA641-9DAC-4518-A69E-B2A98226F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D50537-3F07-4E60-8224-208DED1FA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DB03550-4DC2-4691-9AF2-CEA2E05E8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ADA0E51-D0C3-43C9-8700-672A7FE64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Starting branch pattern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1FE0D0B-5A52-486A-80BC-67348D409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DF7A3BF-D161-4280-81D9-0D5747B2E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981B819-E262-47E2-B190-D31A716DF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Intrinsic cleft-related growth pattern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D540912-CB6C-45F1-96B6-0E74A387A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A036DBA-DACD-458F-8D9F-B7B58D449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Support ties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9DB8608-24C1-4DB2-A7ED-44FD8897C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B8B1B8E-5340-4505-AE56-EC28C3B8E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F225C87-CB5E-462F-90C5-C72F8EC24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Surgical scar and treatment history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673E335-941E-42AD-A9EB-9BEE158DA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5A9321D-3CED-4C3B-AD12-AC13FEFFF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Serial photographs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586E583-F1A2-46D0-BA69-072FA7E20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55881A0-FD62-4AC8-A493-704AE3FF5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823263E-739C-48C9-A373-198CB7175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Longitudinal cephalometric growth records</a:t>
            </a:r>
          </a:p>
        </p:txBody>
      </p:sp>
    </p:spTree>
    <p:extLst>
      <p:ext uri="{BB962C8B-B14F-4D97-AF65-F5344CB8AC3E}">
        <p14:creationId xmlns:p14="http://schemas.microsoft.com/office/powerpoint/2010/main" val="876490914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1A93E4A-6536-4422-A41C-536DF31B0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C961D9-D286-4916-9D8E-CCE38345F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B59925-731D-41E0-AFB9-0B34CC06C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37CD70-7F05-44DD-9A69-D6091FEE1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4CF4E2-D01C-45E0-9C56-CD74EA954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ED0D89-111A-4374-BAD2-64286ADA5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presenting Mateo's growth conference.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7AA2784-8E52-4653-B8DD-644862BB4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35CF9DE-1470-4E0E-BE98-7E140CDE9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teammate says the palate scar alone definitely caused every…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CD05534-4C7E-4276-AA7F-684C55460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C92A1A0-48C5-4832-9BF6-CDC135411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91AF114-5437-44EE-8636-7601EDD4A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Report the observed growth pattern and identify…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5707405-0E7D-42EE-80BB-C5E90F4BB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19C2F28-D2F5-4AD3-B668-9B4C6DDA8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7DD7A7D-DD49-4E36-97EF-E51900126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 all growth change to scar without…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B155DAC-0AC0-4882-B53A-0815DBD16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2542D08-ACC2-4365-BEB9-B347A5284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A30C992-73EB-408B-A92F-C95061012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Deny that treatment could influence growth.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BA28432-ECD3-4FC1-87AA-101E03914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interpretation and cite longitudinal plus evidence-limit…</a:t>
            </a:r>
          </a:p>
        </p:txBody>
      </p:sp>
    </p:spTree>
    <p:extLst>
      <p:ext uri="{BB962C8B-B14F-4D97-AF65-F5344CB8AC3E}">
        <p14:creationId xmlns:p14="http://schemas.microsoft.com/office/powerpoint/2010/main" val="27029573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ED5DDCC-26E8-40AD-991D-D4E42AF19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9A1CF5-A68A-49F5-8648-5BA6B8EE3F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ACFDAB-6D70-4EAD-8088-D2F843DC9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07E110-CC3B-4425-98AF-DF1C34D69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C2A6A8-EFE4-444E-8ABE-2203031BA6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DA055C-1D6E-4941-906F-B4BE135722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4CC933-E7C2-4DCE-8C7D-2DF1701F8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0A841F8-E48A-432A-8901-C67D0F7C2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Report the observed growth pattern and identify both intrinsic and treatment-related contributors.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28472E0-C99A-4C27-A8EA-83760A330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A2F0B6B-BC61-4F92-B70B-71D04E715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92CB67A-058C-499E-A9B8-CA35483D4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ANA15-E1 + ANA15-E2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C41E89A-D8DC-4A7F-A5AC-DD8C7C8B5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7CADBA5-45F7-415F-90DF-19788418D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00FE25F-E77F-420E-BA26-7E29DC1B6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association and plausible contributors. You may not assign a single cause from this composite record.</a:t>
            </a:r>
          </a:p>
        </p:txBody>
      </p:sp>
    </p:spTree>
    <p:extLst>
      <p:ext uri="{BB962C8B-B14F-4D97-AF65-F5344CB8AC3E}">
        <p14:creationId xmlns:p14="http://schemas.microsoft.com/office/powerpoint/2010/main" val="30975575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27DEA38-58F9-4FE2-BF36-F80591099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D41DB8-8C65-413E-A02D-ED2AC0B12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2B950A-E3A4-4FC0-B576-A0A370C03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5AB377-2FCD-4F6E-A7AA-2FBE01958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01E223-2DE5-49EA-84CC-EC2601CFE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B6B092-23C8-46C1-8BE8-3718BC94A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E2E9641-64E1-4DFA-A35C-DBCA113BC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3CDF067-BF8C-4237-8EAA-CB759B854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Cleft-related midface undergrowth can reflect both underlying anatomy and treatment history, so scar alone should not be treated…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29315FE-22BB-454B-88B3-B2AC6AA9C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D103E3F-8EB4-496A-944B-103FD88635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5F8F28-8FB6-4387-91D3-38D81F0B6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found out why Mateo's midface grows backward and ends up flat, leaving an underbite as a teenager.…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9D8FD52-1312-4C9D-A1BB-B5696D8B4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63742279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851669-319B-4DD0-BA28-9D59A6CD1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50BB24-572C-4924-9012-4F28432E7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504AB3-AFDF-4508-BB29-7D81A3644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15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77506A-D805-416C-BEFB-58AABDAA0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E9C56A-C51C-4A2D-938F-03D086A164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C2D5662-69F6-4151-8E5E-C457B342D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834DFAB-DC6E-47B8-8B5E-378A8F5FF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Dissaux et al. 2016, Evaluation of 5-Year-Old Children With Complete CLP, Part 2 (J Craniomaxillofac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Fisher et al. 2024, Risk Assessment of Sleep-Disordered Breathing in Cleft Lip and/or Palate (Cleft Palate Craniofac J)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Powell et al. 2022, Does Early Secondary ABG Influence Need for Maxillary Advancement (Cleft Palate Craniofac J)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88D9B7C-3A98-4A5D-9E82-243AD9D79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5A1853-42D4-4F4C-8A7E-737D76215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DB80D55-53E9-4F51-A8AE-9EDCA2FD7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Skeletal system and facial growth; how surgery and growth interact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FDA44D-2B84-4FEB-B3E8-4D0F71007E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6D544C-7E0B-417F-9B9D-005121A98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100DA06-0E38-4A4E-81CB-4DAAE5617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2012492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2026-07-11T03:27:43.0630000Z</dcterms:created>
  <dcterms:modified xsi:type="dcterms:W3CDTF">2026-07-11T03:27:43.0630000Z</dcterms:modified>
</coreProperties>
</file>