
<file path=[Content_Types].xml><?xml version="1.0" encoding="utf-8"?>
<Types xmlns="http://schemas.openxmlformats.org/package/2006/content-types">
  <Default Extension="xml" ContentType="application/vnd.openxmlformats-package.core-properties+xml"/>
  <Default Extension="bin" ContentType="image/webp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f7c928a0b7754804" /><Relationship Type="http://schemas.openxmlformats.org/officeDocument/2006/relationships/extended-properties" Target="/docProps/app.xml" Id="R9a3a6acd75e841be" /><Relationship Type="http://schemas.openxmlformats.org/officeDocument/2006/relationships/officeDocument" Target="/ppt/presentation.xml" Id="R3cc642d932a5404e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0093677f517b49ce"/>
  </p:sldMasterIdLst>
  <p:notesMasterIdLst>
    <p:notesMasterId xmlns:r="http://schemas.openxmlformats.org/officeDocument/2006/relationships" r:id="R0d26412f56d046dd"/>
  </p:notesMasterIdLst>
  <p:sldIdLst>
    <p:sldId xmlns:r="http://schemas.openxmlformats.org/officeDocument/2006/relationships" id="256" r:id="R5d036c64775d456c"/>
    <p:sldId xmlns:r="http://schemas.openxmlformats.org/officeDocument/2006/relationships" id="257" r:id="R410e44378d114770"/>
    <p:sldId xmlns:r="http://schemas.openxmlformats.org/officeDocument/2006/relationships" id="258" r:id="Rfa6f17286fbf40d8"/>
    <p:sldId xmlns:r="http://schemas.openxmlformats.org/officeDocument/2006/relationships" id="259" r:id="R5d905d4e9a7f4ef0"/>
    <p:sldId xmlns:r="http://schemas.openxmlformats.org/officeDocument/2006/relationships" id="260" r:id="Rae359e91fa604b01"/>
    <p:sldId xmlns:r="http://schemas.openxmlformats.org/officeDocument/2006/relationships" id="261" r:id="R9cb08b88917b475b"/>
    <p:sldId xmlns:r="http://schemas.openxmlformats.org/officeDocument/2006/relationships" id="262" r:id="Rf1a6143c6bcb4b3b"/>
    <p:sldId xmlns:r="http://schemas.openxmlformats.org/officeDocument/2006/relationships" id="263" r:id="R38250bfbd7eb483f"/>
    <p:sldId xmlns:r="http://schemas.openxmlformats.org/officeDocument/2006/relationships" id="264" r:id="R3271c095f7914f04"/>
    <p:sldId xmlns:r="http://schemas.openxmlformats.org/officeDocument/2006/relationships" id="265" r:id="R820ed66b96204b7f"/>
    <p:sldId xmlns:r="http://schemas.openxmlformats.org/officeDocument/2006/relationships" id="266" r:id="Ra1395f8bbd764c06"/>
    <p:sldId xmlns:r="http://schemas.openxmlformats.org/officeDocument/2006/relationships" id="267" r:id="R05f1daf99352468e"/>
    <p:sldId xmlns:r="http://schemas.openxmlformats.org/officeDocument/2006/relationships" id="268" r:id="R7920fd0a553e437c"/>
  </p:sldIdLst>
  <p:sldSz cx="12192000" cy="6858000"/>
  <p:notesSz cx="6858000" cy="9144000"/>
  <p:defaultTextStyle>
    <a:defPPr xmlns:a="http://schemas.openxmlformats.org/drawingml/2006/main">
      <a:defRPr lang="en-US"/>
    </a:defPPr>
    <a:lvl1pPr xmlns:a="http://schemas.openxmlformats.org/drawingml/2006/main" marL="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1pPr>
    <a:lvl2pPr xmlns:a="http://schemas.openxmlformats.org/drawingml/2006/main" marL="457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2pPr>
    <a:lvl3pPr xmlns:a="http://schemas.openxmlformats.org/drawingml/2006/main" marL="914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3pPr>
    <a:lvl4pPr xmlns:a="http://schemas.openxmlformats.org/drawingml/2006/main" marL="1371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4pPr>
    <a:lvl5pPr xmlns:a="http://schemas.openxmlformats.org/drawingml/2006/main" marL="18288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5pPr>
    <a:lvl6pPr xmlns:a="http://schemas.openxmlformats.org/drawingml/2006/main" marL="22860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6pPr>
    <a:lvl7pPr xmlns:a="http://schemas.openxmlformats.org/drawingml/2006/main" marL="2743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7pPr>
    <a:lvl8pPr xmlns:a="http://schemas.openxmlformats.org/drawingml/2006/main" marL="3200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8pPr>
    <a:lvl9pPr xmlns:a="http://schemas.openxmlformats.org/drawingml/2006/main" marL="3657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b1abfce335a74a15" /><Relationship Type="http://schemas.openxmlformats.org/officeDocument/2006/relationships/slideMaster" Target="/ppt/slideMasters/slideMaster1.xml" Id="R0093677f517b49ce" /><Relationship Type="http://schemas.openxmlformats.org/officeDocument/2006/relationships/notesMaster" Target="/ppt/notesMasters/notesMaster1.xml" Id="R0d26412f56d046dd" /><Relationship Type="http://schemas.openxmlformats.org/officeDocument/2006/relationships/presProps" Target="/ppt/presProps.xml" Id="R8d95cd81aacc4cb1" /><Relationship Type="http://schemas.openxmlformats.org/officeDocument/2006/relationships/tableStyles" Target="/ppt/tableStyles.xml" Id="Rd2f6ebaa7e51497b" /><Relationship Type="http://schemas.openxmlformats.org/officeDocument/2006/relationships/slide" Target="/ppt/slides/slide1.xml" Id="R5d036c64775d456c" /><Relationship Type="http://schemas.openxmlformats.org/officeDocument/2006/relationships/slide" Target="/ppt/slides/slide2.xml" Id="R410e44378d114770" /><Relationship Type="http://schemas.openxmlformats.org/officeDocument/2006/relationships/slide" Target="/ppt/slides/slide3.xml" Id="Rfa6f17286fbf40d8" /><Relationship Type="http://schemas.openxmlformats.org/officeDocument/2006/relationships/slide" Target="/ppt/slides/slide4.xml" Id="R5d905d4e9a7f4ef0" /><Relationship Type="http://schemas.openxmlformats.org/officeDocument/2006/relationships/slide" Target="/ppt/slides/slide5.xml" Id="Rae359e91fa604b01" /><Relationship Type="http://schemas.openxmlformats.org/officeDocument/2006/relationships/slide" Target="/ppt/slides/slide6.xml" Id="R9cb08b88917b475b" /><Relationship Type="http://schemas.openxmlformats.org/officeDocument/2006/relationships/slide" Target="/ppt/slides/slide7.xml" Id="Rf1a6143c6bcb4b3b" /><Relationship Type="http://schemas.openxmlformats.org/officeDocument/2006/relationships/slide" Target="/ppt/slides/slide8.xml" Id="R38250bfbd7eb483f" /><Relationship Type="http://schemas.openxmlformats.org/officeDocument/2006/relationships/slide" Target="/ppt/slides/slide9.xml" Id="R3271c095f7914f04" /><Relationship Type="http://schemas.openxmlformats.org/officeDocument/2006/relationships/slide" Target="/ppt/slides/slide10.xml" Id="R820ed66b96204b7f" /><Relationship Type="http://schemas.openxmlformats.org/officeDocument/2006/relationships/slide" Target="/ppt/slides/slide11.xml" Id="Ra1395f8bbd764c06" /><Relationship Type="http://schemas.openxmlformats.org/officeDocument/2006/relationships/slide" Target="/ppt/slides/slide12.xml" Id="R05f1daf99352468e" /><Relationship Type="http://schemas.openxmlformats.org/officeDocument/2006/relationships/slide" Target="/ppt/slides/slide13.xml" Id="R7920fd0a553e437c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215fbcce1af94930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231029cc3d354b7f" /><Relationship Type="http://schemas.openxmlformats.org/officeDocument/2006/relationships/notesMaster" Target="/ppt/notesMasters/notesMaster1.xml" Id="Rdc6bb94b72ed498f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b62d26ba62bf47f9" /><Relationship Type="http://schemas.openxmlformats.org/officeDocument/2006/relationships/notesMaster" Target="/ppt/notesMasters/notesMaster1.xml" Id="R0c3678ff0ad64bb0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c9d7b2b3d186417b" /><Relationship Type="http://schemas.openxmlformats.org/officeDocument/2006/relationships/notesMaster" Target="/ppt/notesMasters/notesMaster1.xml" Id="R343b92138324419e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1973bf6177ed4c29" /><Relationship Type="http://schemas.openxmlformats.org/officeDocument/2006/relationships/notesMaster" Target="/ppt/notesMasters/notesMaster1.xml" Id="Rf454045ab10d4980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d3ebd313620a4cdc" /><Relationship Type="http://schemas.openxmlformats.org/officeDocument/2006/relationships/notesMaster" Target="/ppt/notesMasters/notesMaster1.xml" Id="Ra468f98ee2f842bb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362904d22cff41ac" /><Relationship Type="http://schemas.openxmlformats.org/officeDocument/2006/relationships/notesMaster" Target="/ppt/notesMasters/notesMaster1.xml" Id="Rdeb7016c9c804c0f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9ba30e053e7c4c8d" /><Relationship Type="http://schemas.openxmlformats.org/officeDocument/2006/relationships/notesMaster" Target="/ppt/notesMasters/notesMaster1.xml" Id="R4ebec09e30c0445b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9c353883a39b4939" /><Relationship Type="http://schemas.openxmlformats.org/officeDocument/2006/relationships/notesMaster" Target="/ppt/notesMasters/notesMaster1.xml" Id="Rfcc0e652e75c4d4b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983dfae2d76e4421" /><Relationship Type="http://schemas.openxmlformats.org/officeDocument/2006/relationships/notesMaster" Target="/ppt/notesMasters/notesMaster1.xml" Id="R264a96bbb5fe49e3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cfa69eb26eb34d9a" /><Relationship Type="http://schemas.openxmlformats.org/officeDocument/2006/relationships/notesMaster" Target="/ppt/notesMasters/notesMaster1.xml" Id="R84c9671f1fe545c2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96564103f5fd401e" /><Relationship Type="http://schemas.openxmlformats.org/officeDocument/2006/relationships/notesMaster" Target="/ppt/notesMasters/notesMaster1.xml" Id="R32e99bf008cf41a6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935ef7911c064ca8" /><Relationship Type="http://schemas.openxmlformats.org/officeDocument/2006/relationships/notesMaster" Target="/ppt/notesMasters/notesMaster1.xml" Id="R04a7d700b9c6495d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56f98c428d894721" /><Relationship Type="http://schemas.openxmlformats.org/officeDocument/2006/relationships/notesMaster" Target="/ppt/notesMasters/notesMaster1.xml" Id="Recd767dd45de4f37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cd0d77484ecc4e50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1f0ca69eb1784752" /><Relationship Type="http://schemas.openxmlformats.org/officeDocument/2006/relationships/slideLayout" Target="/ppt/slideLayouts/slideLayout1.xml" Id="Rbdabd14fc46a48fc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bdabd14fc46a48fc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a8b70bbcd0f4910" /><Relationship Type="http://schemas.openxmlformats.org/officeDocument/2006/relationships/image" Target="/ppt/media/image.bin" Id="R46376118d62743cd" /><Relationship Type="http://schemas.openxmlformats.org/officeDocument/2006/relationships/notesSlide" Target="/ppt/notesSlides/notesSlide1.xml" Id="R451189940ff34874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4238874d9d84ce5" /><Relationship Type="http://schemas.openxmlformats.org/officeDocument/2006/relationships/notesSlide" Target="/ppt/notesSlides/notesSlide2.xml" Id="R9d49e5a08a6c4b19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fe99f1dce5840fa" /><Relationship Type="http://schemas.openxmlformats.org/officeDocument/2006/relationships/notesSlide" Target="/ppt/notesSlides/notesSlide3.xml" Id="R7b13b456df3d49c8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c0a8cf52c454d12" /><Relationship Type="http://schemas.openxmlformats.org/officeDocument/2006/relationships/notesSlide" Target="/ppt/notesSlides/notesSlide4.xml" Id="R8292306bcad548ef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33203e016cb4022" /><Relationship Type="http://schemas.openxmlformats.org/officeDocument/2006/relationships/image" Target="/ppt/media/image2.bin" Id="R2c0310ce153f4ce8" /><Relationship Type="http://schemas.openxmlformats.org/officeDocument/2006/relationships/notesSlide" Target="/ppt/notesSlides/notesSlide5.xml" Id="R8909e9cd375c4ca9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659368c186c4e86" /><Relationship Type="http://schemas.openxmlformats.org/officeDocument/2006/relationships/image" Target="/ppt/media/image3.bin" Id="R3a6bcff1fa824951" /><Relationship Type="http://schemas.openxmlformats.org/officeDocument/2006/relationships/notesSlide" Target="/ppt/notesSlides/notesSlide6.xml" Id="R40dd8ff9d94e4b28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dd64f732a234d78" /><Relationship Type="http://schemas.openxmlformats.org/officeDocument/2006/relationships/notesSlide" Target="/ppt/notesSlides/notesSlide7.xml" Id="R63b7e381744d45a3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6599371aa9749f6" /><Relationship Type="http://schemas.openxmlformats.org/officeDocument/2006/relationships/image" Target="/ppt/media/image4.bin" Id="R72a019f485c24eb6" /><Relationship Type="http://schemas.openxmlformats.org/officeDocument/2006/relationships/notesSlide" Target="/ppt/notesSlides/notesSlide8.xml" Id="R06fbada236bf43ed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744239b88a04804" /><Relationship Type="http://schemas.openxmlformats.org/officeDocument/2006/relationships/notesSlide" Target="/ppt/notesSlides/notesSlide9.xml" Id="R5d4eb84401a24106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2077ec6071346ab" /><Relationship Type="http://schemas.openxmlformats.org/officeDocument/2006/relationships/notesSlide" Target="/ppt/notesSlides/notesSlide10.xml" Id="R98cd88b3ea4b4e6c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ecafc46277949b7" /><Relationship Type="http://schemas.openxmlformats.org/officeDocument/2006/relationships/notesSlide" Target="/ppt/notesSlides/notesSlide11.xml" Id="Rba1e02a1b9f542a4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b97b17cc3ca46ec" /><Relationship Type="http://schemas.openxmlformats.org/officeDocument/2006/relationships/notesSlide" Target="/ppt/notesSlides/notesSlide12.xml" Id="Rf981056fd48d4d2c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5f733c4805640d2" /><Relationship Type="http://schemas.openxmlformats.org/officeDocument/2006/relationships/notesSlide" Target="/ppt/notesSlides/notesSlide13.xml" Id="Ra41e3eeb80c84e7c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9E91E3C7-900E-4D44-A206-5863FB961A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01DCA58-4828-4D03-A129-94387C4357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B4AE369-8A04-4DE9-9199-3E5D965CDC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14 • ESSENTIAL QUESTION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B6ABB41-4593-44EB-AA16-65782A8E51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5986FF5-8D54-4B48-8132-D45B3ED7E1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876300"/>
            <a:ext cx="57150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31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31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Filling the Bony Gap in the Gum Ridge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FCACBC2-9E3D-49F1-9D35-38CFB12E04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2381250"/>
            <a:ext cx="5429250" cy="1238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72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How and when do we fill the bony gap in Mateo's gum ridge so a tooth has a home, and what does the timing have to do with success?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3F74F967-3D32-48D5-AFD6-AB4475FC99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4286250"/>
            <a:ext cx="5429250" cy="952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425" b="0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425" b="0">
                <a:solidFill>
                  <a:srgbClr val="F5C542"/>
                </a:solidFill>
                <a:latin typeface="Aptos"/>
                <a:ea typeface="Aptos"/>
                <a:cs typeface="Aptos"/>
              </a:rPr>
              <a:t>Alveolar graft timing follows dental development, usually before the adjacent permanent canine erupts, so living bone can support tooth movement.</a:t>
            </a:r>
          </a:p>
        </p:txBody>
      </p:sp>
      <p:pic>
        <p:nvPicPr>
          <p:cNvPr id="1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6376118d62743cd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858000" y="781050"/>
            <a:ext cx="4476750" cy="4476750"/>
          </a:xfrm>
          <a:prstGeom xmlns:a="http://schemas.openxmlformats.org/drawingml/2006/main" prst="roundRect">
            <a:avLst>
              <a:gd name="adj" fmla="val 2553"/>
            </a:avLst>
          </a:prstGeom>
        </p:spPr>
      </p:pic>
    </p:spTree>
    <p:extLst>
      <p:ext uri="{BB962C8B-B14F-4D97-AF65-F5344CB8AC3E}">
        <p14:creationId xmlns:p14="http://schemas.microsoft.com/office/powerpoint/2010/main" val="13303236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FA40F228-FD11-4059-9136-3A3661A778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4F7B19E-0B06-42EB-9D66-EA86FF7314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84F1A26-1AC6-4905-A9E7-08573578C0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14 • CARRY FORWARD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3F27DE8-0E0C-4125-8FFE-640672433C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373A3BD-7769-41F2-B57C-401FC13372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Carry the previous idea forward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5FBBD8B-7969-4338-8859-0799AE2743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Today begins with an idea students already earned.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660C7BEC-FCC9-4810-8CAF-5D7AC1AF56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95400" y="2381250"/>
            <a:ext cx="9601200" cy="1733550"/>
          </a:xfrm>
          <a:prstGeom xmlns:a="http://schemas.openxmlformats.org/drawingml/2006/main" prst="roundRect">
            <a:avLst>
              <a:gd name="adj" fmla="val 6593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2F39758B-C562-4F99-BCD4-2B11EB1CFB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76400" y="2781300"/>
            <a:ext cx="8839200" cy="914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21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1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An alveolar cleft interrupts bone where teeth develop, so tooth position, shape, number, and eruption must be followed over time.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ABC1CE0E-BE15-40FF-9297-CDB7325CD1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66950" y="4591050"/>
            <a:ext cx="765810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How does that idea help answer today's question?</a:t>
            </a:r>
          </a:p>
        </p:txBody>
      </p:sp>
    </p:spTree>
    <p:extLst>
      <p:ext uri="{BB962C8B-B14F-4D97-AF65-F5344CB8AC3E}">
        <p14:creationId xmlns:p14="http://schemas.microsoft.com/office/powerpoint/2010/main" val="205423391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BAC95AC5-85D7-4392-B615-0E24AECAE7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4262BCF-6AC4-4DDA-88DE-EA6434B250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879BD93-F6CA-448E-99F1-30C3881658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14 • DURABLE PRINCIPLE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E4DA800-ABD6-4C2D-BCE3-5DE53CCE47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BE04F15-AC32-4C38-9373-95F8A87005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Return to the four foundational truths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5174D43-907D-44B3-A467-F2DDC112DA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highlighted truth is today's main lens.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3D59EAAD-B037-44D5-81B5-6D6674831F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814A97F4-AA77-4020-BCBF-71FF45AEB4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Cells differentiate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477EC75C-F6E2-4DD2-8956-7DE85FFD4E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448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86CA62A5-569A-49FE-9724-38F5E2CBC5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38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Development sculpts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A81CA9E4-64DB-4097-8C49-F2D480B5F2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5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B342BC48-479C-4611-B1ED-6E1808D65F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96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move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D3D053C2-0389-4173-B7CB-800E5528B1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63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39B5B1A6-1603-4899-8AD8-ACDB993EF6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Development can go wrong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B8566E3A-6602-4FE8-AA72-B0D6391CB5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238500" y="4762500"/>
            <a:ext cx="5715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Today's lens: Cells differentiate</a:t>
            </a:r>
          </a:p>
        </p:txBody>
      </p:sp>
    </p:spTree>
    <p:extLst>
      <p:ext uri="{BB962C8B-B14F-4D97-AF65-F5344CB8AC3E}">
        <p14:creationId xmlns:p14="http://schemas.microsoft.com/office/powerpoint/2010/main" val="1551623121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C274D8D3-4C1E-44D2-8369-122AFD0639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ED66D1A-D5E8-4741-91DA-FABFDB5B43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085EDC6-EED8-4D51-920E-8E53082149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14 • VISUAL TAKE-HOME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E8A7292-CB76-43D5-AA21-F78AFB12EB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4/13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FF80B81-676A-42DA-81EF-9DC4C9EF1B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Today's 10-year takeaway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EF47C83-4165-4457-A719-20B2B71C2E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Alveolar graft timing follows dental development, usually before the adjacent permanent canine erupts, so living bone can support tooth movement.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133189D8-D542-4220-A7EB-B13296EBDF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428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50BA39DE-1BC1-4F07-AA14-86AE142946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00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Observe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A4389298-FBC9-4DF0-A468-0FE4C2B5BB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152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D144FBFD-FF6A-4E9B-9B87-95114B5DCD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57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637C51C5-CC18-4620-9B35-D92E5E3253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29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labeled evidence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E7D4CD00-9736-47B4-8BAD-2B3FD1CFAD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581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093D7AE4-EEB2-4B0D-AEB2-CD6DC7B7BA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86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CEA88688-F9FF-4DE5-9155-07260919B0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58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2412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Make a bounded decision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89ADC8F1-06DC-4701-8F65-6367C4288A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048000" y="4762500"/>
            <a:ext cx="60960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Say the takeaway aloud before the details begin.</a:t>
            </a:r>
          </a:p>
        </p:txBody>
      </p:sp>
    </p:spTree>
    <p:extLst>
      <p:ext uri="{BB962C8B-B14F-4D97-AF65-F5344CB8AC3E}">
        <p14:creationId xmlns:p14="http://schemas.microsoft.com/office/powerpoint/2010/main" val="1088368333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BD260411-99E8-4B02-9408-B2587C1BE5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598F1B9-2F0A-4062-8791-2DCDBA721D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687E6FD-6435-4F07-9523-B2A3253EBD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14 • ANALOGY OBSERVE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59F5C8E-19AD-42BD-94CE-C7351A09C9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5/13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5786D03-8A14-49E9-B152-1BD8228BB3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Study the picture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E77BBD4-651B-45B8-ABBC-579C9EED9D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Do not name the biology yet. Describe only what you see.</a:t>
            </a:r>
          </a:p>
        </p:txBody>
      </p:sp>
      <p:pic>
        <p:nvPicPr>
          <p:cNvPr id="1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c0310ce153f4ce8"/>
          <a:srcRect xmlns:a="http://schemas.openxmlformats.org/drawingml/2006/main" l="0" t="14754" r="0" b="14754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3190875" y="1905000"/>
            <a:ext cx="58102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</p:spTree>
    <p:extLst>
      <p:ext uri="{BB962C8B-B14F-4D97-AF65-F5344CB8AC3E}">
        <p14:creationId xmlns:p14="http://schemas.microsoft.com/office/powerpoint/2010/main" val="947222089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13E3F264-1464-4E0C-BF6A-BF0DD69F43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F1B45D3-779A-49B1-AB59-75FC5767A9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B9193B5-FC91-446C-8159-BEA1B03FFD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14 • ANALOGY QUESTIONS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5E04CA5-4099-4C56-9D0E-CB0DB151C8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6/13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999E038-C934-41C7-AA09-FEAFF7F192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does the picture make you notice?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2567EDA-F15C-4392-991B-3F3D296B9D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Build a soil bridge before roots need to cross it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a6bcff1fa824951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7000875" y="1809750"/>
            <a:ext cx="40957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CCDB8AA0-FB4D-436A-BD9C-B0BA5DD665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95262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7DFC8E71-F34A-4E04-B7C6-8387D0B5EE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09550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29A4930B-5DC9-42BE-BB68-41DEBABFF9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40982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Why must the bridge exist before the roots arrive?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6C177225-243F-412C-A726-E2217FDE0F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3238500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AABB4D27-AF8C-4ABC-800A-201689B58C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381375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2A7566F0-BC7A-42E3-8A90-F9814945DC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695700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evidence shows the plant is ready?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01320297-C9CA-4615-A8BD-5510CDCAF2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52437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1E7F4DAB-BAD7-46BF-83A4-F91D6FA08F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66725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QUESTION 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ACED07D1-5AE3-4C2E-9518-34D5DE12CC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98157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Why is a calendar age only an estimate?</a:t>
            </a:r>
          </a:p>
        </p:txBody>
      </p:sp>
    </p:spTree>
    <p:extLst>
      <p:ext uri="{BB962C8B-B14F-4D97-AF65-F5344CB8AC3E}">
        <p14:creationId xmlns:p14="http://schemas.microsoft.com/office/powerpoint/2010/main" val="77851128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C3242934-2F03-4B05-B57C-488229B5C8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8C85B54-19BE-498E-B2DF-7588D2FB57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291D65B-787C-4A1C-8B48-DE36FCF392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14 • STUDENT RULES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DC5F5DE-9084-4A64-8692-89762E674E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7/13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B4E3F29-E21F-4C1E-9B6F-547B307CD2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Turn your observations into rules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57B2B34-858A-4DAB-990A-73E2D1350C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Write the rule in plain language before the biological vocabulary appears.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241B5690-D238-4010-B555-3D84706ABD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E7FAD0CD-EAB0-4B61-8B8D-B2F879CF3A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09E30F32-48B4-4024-9F88-2079DF82A5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developmental stage as the trigger.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5A3543B3-F5C5-42EC-AE8F-109A42F1C6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03C63B81-1776-4F38-B9F0-1DB50AB36D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RULE 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DF20E7CA-1B0B-43FF-B64C-806D66A94F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Provide living bone continuity before tooth movement.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CCA2EF63-83D1-46E3-A8F7-A212E8CA4A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25B33D55-577F-4AA7-94E3-112C266DDF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3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ECC811C9-9BB1-48CC-8269-84676AF7CF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Coordinate orthodontics, surgery, and oral hygiene.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693C1789-E886-47CB-9927-6179D89DFA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33500" y="4762500"/>
            <a:ext cx="9525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12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Where the analogy stops: Bone graft incorporation and tooth eruption are biological processes more complex than roots crossing soil.</a:t>
            </a:r>
          </a:p>
        </p:txBody>
      </p:sp>
    </p:spTree>
    <p:extLst>
      <p:ext uri="{BB962C8B-B14F-4D97-AF65-F5344CB8AC3E}">
        <p14:creationId xmlns:p14="http://schemas.microsoft.com/office/powerpoint/2010/main" val="742625824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8EE83D1B-F237-4074-823C-8806BA93DD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D43438C-C789-45E9-B6C9-6C86A6FCA8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ABF10D6-D9C6-466B-B8CF-51365691C9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14 • BIOLOGY EXAMPLE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E4D688A-4CE5-4EB3-9A2D-5A0E78D3F0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8/13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D6C3010-E2C6-4023-A3A4-5A7E21E0FC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Choose the graft window from dental evidence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F19635B-7D6E-4FD1-B590-257B741D70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the same rules on a real biomedical question.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2a019f485c24eb6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953250" y="1733550"/>
            <a:ext cx="4191000" cy="4191000"/>
          </a:xfrm>
          <a:prstGeom xmlns:a="http://schemas.openxmlformats.org/drawingml/2006/main" prst="roundRect">
            <a:avLst>
              <a:gd name="adj" fmla="val 2727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677679D2-ECDB-4964-AC60-7C6818297C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866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6E3ECFE2-7A92-48A3-9CB6-760F28F8C0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009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ANA14-E1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689959A3-EFD8-4A4D-A9DB-12B5E2420D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324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Mateo's alveolar cleft remains open after primary lip and palate repair.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2FFED146-8B6D-4E28-8F46-7E34AEFD41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2004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16D7E4F0-AA31-4591-A86C-DF4CD6F654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3432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ANA14-E2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EA8FFFE-855F-4696-8B87-D610731F48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6576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His adjacent canine has not erupted and its root is developing on the supplied image.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A58498B6-1411-401D-BC28-6F6C8F4E93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4533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FC551A5B-2A3C-4A5D-ABEC-5A71192AB4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676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ANA14-E3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829649FF-7E99-4C95-B612-CA2BB313E8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991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ACPA states that graft timing should be based on dental development with orthodontist input, commonly before perman…</a:t>
            </a:r>
          </a:p>
        </p:txBody>
      </p:sp>
    </p:spTree>
    <p:extLst>
      <p:ext uri="{BB962C8B-B14F-4D97-AF65-F5344CB8AC3E}">
        <p14:creationId xmlns:p14="http://schemas.microsoft.com/office/powerpoint/2010/main" val="199436178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D96C27C4-A153-4505-B083-AB7A0B1878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E9BBA6D-73E6-4DF8-B654-4DE3CDA25A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080B5C6-616A-4A09-853E-DA1E838CD3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14 • ANALOGY BIOLOGY MAP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5D78C1E-FEEC-4DD2-94B3-4E77D47C26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9/13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205CD4D-5DC1-48D2-8AB2-953026864D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Map the analogy onto the biology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F5341CB-A4BC-4660-91A7-E0CBE490D8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relationship stays the same even when the vocabulary changes.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7C8553D5-3EF5-442B-AD4A-468C60627B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21431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547E4ED5-180F-413A-B151-97A04FB73E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23431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Soil bridge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6AB95E17-FA0F-455D-8253-1CB6BF2A06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24098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7FD018C4-AE44-48E5-84C1-4CE2DE6675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21431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8FA83251-657F-4B02-AFB1-552187EB96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22860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Alveolar bone graft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13ECC0CA-72E8-409B-A7C1-F0E0C20384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338137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53CD6CE2-9313-4116-B5F7-96D8C5D01B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358140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Young roots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4F75EF2C-6744-4294-BA3A-4626DBE58C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64807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298EB407-1CDA-4D1B-A79B-D7DAC1F861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338137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3B3B430F-672C-40A6-8177-0ED33A12C7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352425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Developing canine root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0FECF423-1A2E-4373-8109-477F807956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46196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48CB95D1-554E-4815-BCAE-2A758E17E3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48196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Garden preparation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75C2ADBC-DFC3-4320-AD38-46173DB07B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48863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EC78D9CC-9A90-41B5-8E07-C287751461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46196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4FD85FB2-9308-45F8-923F-E8FAC82B5D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47625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Orthodontic alignment and oral hygiene</a:t>
            </a:r>
          </a:p>
        </p:txBody>
      </p:sp>
    </p:spTree>
    <p:extLst>
      <p:ext uri="{BB962C8B-B14F-4D97-AF65-F5344CB8AC3E}">
        <p14:creationId xmlns:p14="http://schemas.microsoft.com/office/powerpoint/2010/main" val="727933411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E88248F7-6BF6-4E9A-BA20-6ECF8C3E6C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D49980A-AE48-4DB2-ADBF-3EB0698B7D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B0591DE-5B59-4D24-9901-E13E9BFD03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14 • CONCRETE DECISION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5445E1B-BACE-4390-953C-6FDC938A7C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10/13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B766B60-5DF9-4397-B8A5-E6251218AB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Your team has to make a call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B65614C-B170-4175-BCCB-FE1FCA1A6D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You are the orthodontist-surgeon conference lead.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46F3F11D-112C-4B3B-8D56-D9416ED883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714500"/>
            <a:ext cx="10858500" cy="952500"/>
          </a:xfrm>
          <a:prstGeom xmlns:a="http://schemas.openxmlformats.org/drawingml/2006/main" prst="roundRect">
            <a:avLst>
              <a:gd name="adj" fmla="val 120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19FCDB04-057B-441C-8558-B77968BD6F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1924050"/>
            <a:ext cx="103632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Mateo is eight, has completed pre-graft expansion, has good oral…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44BCBC34-74BA-4652-9E14-13471A578F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EB93657B-E19B-424E-83D1-1735D35F22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2301348F-CE5C-4DD3-8E99-7C542DECA8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Advance to team evaluation for secondary alveolar…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9EACEE03-2C78-440A-B5D8-0D08301E03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5770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F47E17A6-4868-49B4-A845-CE494F8590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B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3EF5F0DD-F3C3-45B5-8BC8-6693D78966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Wait until after the canine fully erupts…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4925F3AE-35EB-4450-B79C-3C96CF27C2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ABBAB961-1068-442D-8568-99FE73F94A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C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C070BB9B-3A90-432B-B9F0-0CF03EB9EF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Graft without orthodontic or dental coordination.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5D108EEE-1C70-4C7D-972B-58F4F12670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714500" y="5048250"/>
            <a:ext cx="8763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Choose the planning decision and cite dental stage…</a:t>
            </a:r>
          </a:p>
        </p:txBody>
      </p:sp>
    </p:spTree>
    <p:extLst>
      <p:ext uri="{BB962C8B-B14F-4D97-AF65-F5344CB8AC3E}">
        <p14:creationId xmlns:p14="http://schemas.microsoft.com/office/powerpoint/2010/main" val="2027076425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DBA7F2DC-4A1B-401D-81AE-F7CC9284B9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9FDF771-3EC2-4E46-BBAA-E0854BBEAC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B628286-A3AA-4351-9C1B-45C184E905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14 • DECISION DEFENSE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C8D210A-B7FB-479D-B180-9D67849BE9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7E8ACBB-CE07-46F1-9974-46981DA0AD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Defend the strongest evidence-based decision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245FE5F-F218-4B30-9768-42F43DC74D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Pause before revealing this slide. A claim is only as strong as its evidence and limits.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3390C958-B1AD-43B6-90EC-89B5C4E6A0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095500"/>
            <a:ext cx="10287000" cy="1143000"/>
          </a:xfrm>
          <a:prstGeom xmlns:a="http://schemas.openxmlformats.org/drawingml/2006/main" prst="roundRect">
            <a:avLst>
              <a:gd name="adj" fmla="val 100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412EDCC4-3C5E-4F04-8BEE-F8D274431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38250" y="2381250"/>
            <a:ext cx="97155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725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Advance to team evaluation for secondary alveolar bone grafting now.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ED128F41-822F-40CA-98D7-697242F03E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43000" y="3714750"/>
            <a:ext cx="40957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9DE47FCD-63B7-41C6-8DC2-B6E0C55095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3857625"/>
            <a:ext cx="3752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EVIDENCE TO CITE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A1905009-9D64-448B-B300-62DF1DFCDB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4171950"/>
            <a:ext cx="37528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ANA14-E1 + ANA14-E2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CD512A7C-8FD5-490D-B0A1-5D9008D0AC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714750"/>
            <a:ext cx="54292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35BA5970-0722-4B34-B645-F2E254ABC7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3857625"/>
            <a:ext cx="5086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CLAIM CEILING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C6FBD866-8337-4B2D-9400-9E9F12FD3F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4171950"/>
            <a:ext cx="50863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You may choose the educational planning window. You may not schedule or select a donor site for a real patient.</a:t>
            </a:r>
          </a:p>
        </p:txBody>
      </p:sp>
    </p:spTree>
    <p:extLst>
      <p:ext uri="{BB962C8B-B14F-4D97-AF65-F5344CB8AC3E}">
        <p14:creationId xmlns:p14="http://schemas.microsoft.com/office/powerpoint/2010/main" val="1534260496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60A8EE66-F750-4521-ABD1-8BC33C6F20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496E226-7621-4186-B0C9-282477FAD8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EB6A5E6-E45B-4D5A-9863-786B9DDF95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14 • EXIT AND NEXT UNLOCK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5815BCB-B38A-448B-88FE-FC6C8B1422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1D3C868-E839-412F-A4B0-06EB375A6B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Leave with the idea. Enter with the next question.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627981D-477A-448B-B616-E08657B401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CE09A705-8B90-4B6E-BDF5-0884050E34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TODAY'S EXIT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CFA9C159-E771-48E8-84DE-9FB120F2FB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Alveolar graft timing follows dental development, usually before the adjacent permanent canine erupts, so living bone can support…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60AB4352-1642-4178-9D68-9481FDD4D8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24625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484188BC-5C2D-4BB4-A99A-056EED1565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NEXT UNLOCK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138A389C-635D-4E0D-9FC8-2A8F80289A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We rebuilt the bone of Mateo's gum ridge and gave his canine a home. But the graft reminded…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67B994F0-15B5-4421-8F2E-7B4CD8D0BD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571750" y="4857750"/>
            <a:ext cx="70485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today's takeaway as evidence when the next lesson begins.</a:t>
            </a:r>
          </a:p>
        </p:txBody>
      </p:sp>
    </p:spTree>
    <p:extLst>
      <p:ext uri="{BB962C8B-B14F-4D97-AF65-F5344CB8AC3E}">
        <p14:creationId xmlns:p14="http://schemas.microsoft.com/office/powerpoint/2010/main" val="145305597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9A65B1BD-655E-480A-8D8A-FCE9441FD3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4F1A89B-1B61-4A2A-BAA6-F092FBA2A6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418B177-672F-41C3-B4C1-916D43CDD2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14 • SOURCES AND ALIGNMENT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F8F6B6D-D620-416D-9E95-9EFE95AADF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AC4DD6C-FC0B-4DA0-A175-8E3D7404C3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Evidence behind today's lesson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1F5620C-F801-4F96-B497-A938FDA217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Required reasoning stays inside the lesson. These sources support the explainer and are optional for students.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BFE0CA0B-5CAD-4DF1-ABD5-919EE53809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2047875"/>
            <a:ext cx="7239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rmAutofit fontScale="100000"/>
          </a:bodyPr>
          <a:lstStyle xmlns:a="http://schemas.openxmlformats.org/drawingml/2006/main"/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American Cleft Palate Craniofacial Association. 2024 Parameters of Care.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Kimia et al. 2022, Predictors of Alveolar Bone Graft Outcome by 3D Cone-Beam CT (Plast Reconstr Surg)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Fahradyan et al. 2019, Optimal Timing of Secondary Alveolar Bone Grafting: A Review (J Oral Maxillofac Surg)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Powell et al. 2022, Does Early Secondary ABG Influence Need for Maxillary Advancement (Cleft Palate Craniofac J)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F2C9667C-BF88-4FC7-B208-F5E184D6F8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2143125"/>
            <a:ext cx="3048000" cy="1619250"/>
          </a:xfrm>
          <a:prstGeom xmlns:a="http://schemas.openxmlformats.org/drawingml/2006/main" prst="roundRect">
            <a:avLst>
              <a:gd name="adj" fmla="val 705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EA03352E-1C88-4305-8E7F-615A1CBE29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286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PLTW CONNECTION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F4A4B9B7-48F8-48F1-B15E-90B5B41165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600325"/>
            <a:ext cx="2705100" cy="1028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Skeletal system; bone as living, graftable tissue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AF2DC645-2F5A-4D7E-9FAC-BBA840AA4A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4048125"/>
            <a:ext cx="3048000" cy="1219200"/>
          </a:xfrm>
          <a:prstGeom xmlns:a="http://schemas.openxmlformats.org/drawingml/2006/main" prst="roundRect">
            <a:avLst>
              <a:gd name="adj" fmla="val 9375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337A8F5F-B767-4C5C-99D5-B50D550E11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191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INTEGRITY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2D16A5B6-3482-4A9F-AB30-2DA5192FA8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505325"/>
            <a:ext cx="2705100" cy="628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9855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Composite case. Illustration, not clinical photography. No outside lookup is required.</a:t>
            </a:r>
          </a:p>
        </p:txBody>
      </p:sp>
    </p:spTree>
    <p:extLst>
      <p:ext uri="{BB962C8B-B14F-4D97-AF65-F5344CB8AC3E}">
        <p14:creationId xmlns:p14="http://schemas.microsoft.com/office/powerpoint/2010/main" val="583767901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2026-07-11T03:27:42.5290000Z</dcterms:created>
  <dcterms:modified xsi:type="dcterms:W3CDTF">2026-07-11T03:27:42.5290000Z</dcterms:modified>
</coreProperties>
</file>