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51b4b59e147437f" /><Relationship Type="http://schemas.openxmlformats.org/officeDocument/2006/relationships/extended-properties" Target="/docProps/app.xml" Id="Rcda5396fdb7b4c6d" /><Relationship Type="http://schemas.openxmlformats.org/officeDocument/2006/relationships/officeDocument" Target="/ppt/presentation.xml" Id="Rcdd737c591784b1b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dcfcb4adbd247a5"/>
  </p:sldMasterIdLst>
  <p:notesMasterIdLst>
    <p:notesMasterId xmlns:r="http://schemas.openxmlformats.org/officeDocument/2006/relationships" r:id="Rec39fa2d868c4be0"/>
  </p:notesMasterIdLst>
  <p:sldIdLst>
    <p:sldId xmlns:r="http://schemas.openxmlformats.org/officeDocument/2006/relationships" id="256" r:id="Rf90f2d62ff0b4124"/>
    <p:sldId xmlns:r="http://schemas.openxmlformats.org/officeDocument/2006/relationships" id="257" r:id="Refa7ca1a6bd349f9"/>
    <p:sldId xmlns:r="http://schemas.openxmlformats.org/officeDocument/2006/relationships" id="258" r:id="Rd93f841d35934d24"/>
    <p:sldId xmlns:r="http://schemas.openxmlformats.org/officeDocument/2006/relationships" id="259" r:id="R166fb23066a44b0b"/>
    <p:sldId xmlns:r="http://schemas.openxmlformats.org/officeDocument/2006/relationships" id="260" r:id="R31f4bb67f5654b38"/>
    <p:sldId xmlns:r="http://schemas.openxmlformats.org/officeDocument/2006/relationships" id="261" r:id="Rf84af9750bd34017"/>
    <p:sldId xmlns:r="http://schemas.openxmlformats.org/officeDocument/2006/relationships" id="262" r:id="R3d3f415d3c664635"/>
    <p:sldId xmlns:r="http://schemas.openxmlformats.org/officeDocument/2006/relationships" id="263" r:id="Rad0bbf449d6f4e5d"/>
    <p:sldId xmlns:r="http://schemas.openxmlformats.org/officeDocument/2006/relationships" id="264" r:id="Rde39cd3543cc4b92"/>
    <p:sldId xmlns:r="http://schemas.openxmlformats.org/officeDocument/2006/relationships" id="265" r:id="Rf22a3ec62d6a449e"/>
    <p:sldId xmlns:r="http://schemas.openxmlformats.org/officeDocument/2006/relationships" id="266" r:id="R818ab706867d4ec5"/>
    <p:sldId xmlns:r="http://schemas.openxmlformats.org/officeDocument/2006/relationships" id="267" r:id="R672d813325a144ba"/>
    <p:sldId xmlns:r="http://schemas.openxmlformats.org/officeDocument/2006/relationships" id="268" r:id="R7ecd40ccf79b4296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7616b6325654716" /><Relationship Type="http://schemas.openxmlformats.org/officeDocument/2006/relationships/slideMaster" Target="/ppt/slideMasters/slideMaster1.xml" Id="R5dcfcb4adbd247a5" /><Relationship Type="http://schemas.openxmlformats.org/officeDocument/2006/relationships/notesMaster" Target="/ppt/notesMasters/notesMaster1.xml" Id="Rec39fa2d868c4be0" /><Relationship Type="http://schemas.openxmlformats.org/officeDocument/2006/relationships/presProps" Target="/ppt/presProps.xml" Id="R4b42706721af45cf" /><Relationship Type="http://schemas.openxmlformats.org/officeDocument/2006/relationships/tableStyles" Target="/ppt/tableStyles.xml" Id="Rc1af61246c714988" /><Relationship Type="http://schemas.openxmlformats.org/officeDocument/2006/relationships/slide" Target="/ppt/slides/slide1.xml" Id="Rf90f2d62ff0b4124" /><Relationship Type="http://schemas.openxmlformats.org/officeDocument/2006/relationships/slide" Target="/ppt/slides/slide2.xml" Id="Refa7ca1a6bd349f9" /><Relationship Type="http://schemas.openxmlformats.org/officeDocument/2006/relationships/slide" Target="/ppt/slides/slide3.xml" Id="Rd93f841d35934d24" /><Relationship Type="http://schemas.openxmlformats.org/officeDocument/2006/relationships/slide" Target="/ppt/slides/slide4.xml" Id="R166fb23066a44b0b" /><Relationship Type="http://schemas.openxmlformats.org/officeDocument/2006/relationships/slide" Target="/ppt/slides/slide5.xml" Id="R31f4bb67f5654b38" /><Relationship Type="http://schemas.openxmlformats.org/officeDocument/2006/relationships/slide" Target="/ppt/slides/slide6.xml" Id="Rf84af9750bd34017" /><Relationship Type="http://schemas.openxmlformats.org/officeDocument/2006/relationships/slide" Target="/ppt/slides/slide7.xml" Id="R3d3f415d3c664635" /><Relationship Type="http://schemas.openxmlformats.org/officeDocument/2006/relationships/slide" Target="/ppt/slides/slide8.xml" Id="Rad0bbf449d6f4e5d" /><Relationship Type="http://schemas.openxmlformats.org/officeDocument/2006/relationships/slide" Target="/ppt/slides/slide9.xml" Id="Rde39cd3543cc4b92" /><Relationship Type="http://schemas.openxmlformats.org/officeDocument/2006/relationships/slide" Target="/ppt/slides/slide10.xml" Id="Rf22a3ec62d6a449e" /><Relationship Type="http://schemas.openxmlformats.org/officeDocument/2006/relationships/slide" Target="/ppt/slides/slide11.xml" Id="R818ab706867d4ec5" /><Relationship Type="http://schemas.openxmlformats.org/officeDocument/2006/relationships/slide" Target="/ppt/slides/slide12.xml" Id="R672d813325a144ba" /><Relationship Type="http://schemas.openxmlformats.org/officeDocument/2006/relationships/slide" Target="/ppt/slides/slide13.xml" Id="R7ecd40ccf79b4296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efc9edb66a1449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2b08e4503f074edd" /><Relationship Type="http://schemas.openxmlformats.org/officeDocument/2006/relationships/notesMaster" Target="/ppt/notesMasters/notesMaster1.xml" Id="R5701fdaaaba54d4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75dc801b2754ebb" /><Relationship Type="http://schemas.openxmlformats.org/officeDocument/2006/relationships/notesMaster" Target="/ppt/notesMasters/notesMaster1.xml" Id="Rfd3ff6c7ae08427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e4a969bf08de4ff9" /><Relationship Type="http://schemas.openxmlformats.org/officeDocument/2006/relationships/notesMaster" Target="/ppt/notesMasters/notesMaster1.xml" Id="R021e95141738464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ced76481d76241f0" /><Relationship Type="http://schemas.openxmlformats.org/officeDocument/2006/relationships/notesMaster" Target="/ppt/notesMasters/notesMaster1.xml" Id="Rea3f65c312d74c0c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607e3a4ae574684" /><Relationship Type="http://schemas.openxmlformats.org/officeDocument/2006/relationships/notesMaster" Target="/ppt/notesMasters/notesMaster1.xml" Id="Re1eb7bb9357b4849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e5a33013c264f7e" /><Relationship Type="http://schemas.openxmlformats.org/officeDocument/2006/relationships/notesMaster" Target="/ppt/notesMasters/notesMaster1.xml" Id="Rb2f0ffb2c14d434e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67773211647405a" /><Relationship Type="http://schemas.openxmlformats.org/officeDocument/2006/relationships/notesMaster" Target="/ppt/notesMasters/notesMaster1.xml" Id="R7c7a727f7cc3438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a2d24c870d34b84" /><Relationship Type="http://schemas.openxmlformats.org/officeDocument/2006/relationships/notesMaster" Target="/ppt/notesMasters/notesMaster1.xml" Id="R1189d9d6cf264aa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55efe8365104ad1" /><Relationship Type="http://schemas.openxmlformats.org/officeDocument/2006/relationships/notesMaster" Target="/ppt/notesMasters/notesMaster1.xml" Id="Rf177d2489d2d41ce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c97762b657746d2" /><Relationship Type="http://schemas.openxmlformats.org/officeDocument/2006/relationships/notesMaster" Target="/ppt/notesMasters/notesMaster1.xml" Id="R845fea9416d7493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ebf2413f8ce439f" /><Relationship Type="http://schemas.openxmlformats.org/officeDocument/2006/relationships/notesMaster" Target="/ppt/notesMasters/notesMaster1.xml" Id="R694bc28fde2444f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a0a85c62456a48dc" /><Relationship Type="http://schemas.openxmlformats.org/officeDocument/2006/relationships/notesMaster" Target="/ppt/notesMasters/notesMaster1.xml" Id="Rb705278ebf9f45f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8f67c30dc0a14477" /><Relationship Type="http://schemas.openxmlformats.org/officeDocument/2006/relationships/notesMaster" Target="/ppt/notesMasters/notesMaster1.xml" Id="Rd25b8369728c455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2f1491f740d4f51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0a3d52b3f354071" /><Relationship Type="http://schemas.openxmlformats.org/officeDocument/2006/relationships/slideLayout" Target="/ppt/slideLayouts/slideLayout1.xml" Id="R31f4dae2c8934cf9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1f4dae2c8934cf9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ec85276f8564a39" /><Relationship Type="http://schemas.openxmlformats.org/officeDocument/2006/relationships/image" Target="/ppt/media/image.bin" Id="R6d2ffe320e2d4271" /><Relationship Type="http://schemas.openxmlformats.org/officeDocument/2006/relationships/notesSlide" Target="/ppt/notesSlides/notesSlide1.xml" Id="R24ad6af3d3d14ac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f15d21b75e840a1" /><Relationship Type="http://schemas.openxmlformats.org/officeDocument/2006/relationships/notesSlide" Target="/ppt/notesSlides/notesSlide2.xml" Id="R2dea6fceaa49490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7295dcd309b49ce" /><Relationship Type="http://schemas.openxmlformats.org/officeDocument/2006/relationships/notesSlide" Target="/ppt/notesSlides/notesSlide3.xml" Id="Rb22d58d0c88c471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3f5fcf45c2c4dc4" /><Relationship Type="http://schemas.openxmlformats.org/officeDocument/2006/relationships/notesSlide" Target="/ppt/notesSlides/notesSlide4.xml" Id="Rcefb848cff9f47fc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31d77e1bd634adc" /><Relationship Type="http://schemas.openxmlformats.org/officeDocument/2006/relationships/image" Target="/ppt/media/image2.bin" Id="R53f64b899f4443cd" /><Relationship Type="http://schemas.openxmlformats.org/officeDocument/2006/relationships/notesSlide" Target="/ppt/notesSlides/notesSlide5.xml" Id="Rd88a6ec617b2437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8078803bd624623" /><Relationship Type="http://schemas.openxmlformats.org/officeDocument/2006/relationships/image" Target="/ppt/media/image3.bin" Id="Ra099771597794d6e" /><Relationship Type="http://schemas.openxmlformats.org/officeDocument/2006/relationships/notesSlide" Target="/ppt/notesSlides/notesSlide6.xml" Id="R0c1c1dee4af94ddd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2ce9365fae941d8" /><Relationship Type="http://schemas.openxmlformats.org/officeDocument/2006/relationships/notesSlide" Target="/ppt/notesSlides/notesSlide7.xml" Id="R4e11e62c849140d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b19b6f99ace4c9e" /><Relationship Type="http://schemas.openxmlformats.org/officeDocument/2006/relationships/image" Target="/ppt/media/image4.bin" Id="R3eb218b8d2c04fbb" /><Relationship Type="http://schemas.openxmlformats.org/officeDocument/2006/relationships/notesSlide" Target="/ppt/notesSlides/notesSlide8.xml" Id="R5ce7ba4f629a4f5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c73c85acad54fd5" /><Relationship Type="http://schemas.openxmlformats.org/officeDocument/2006/relationships/notesSlide" Target="/ppt/notesSlides/notesSlide9.xml" Id="Rff3cf2f928494e5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3a59f595bd241c7" /><Relationship Type="http://schemas.openxmlformats.org/officeDocument/2006/relationships/notesSlide" Target="/ppt/notesSlides/notesSlide10.xml" Id="R33663e4d0521463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d6ab0b25d054e09" /><Relationship Type="http://schemas.openxmlformats.org/officeDocument/2006/relationships/notesSlide" Target="/ppt/notesSlides/notesSlide11.xml" Id="Re4aaab094a564f8e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366a25749cf4d1e" /><Relationship Type="http://schemas.openxmlformats.org/officeDocument/2006/relationships/notesSlide" Target="/ppt/notesSlides/notesSlide12.xml" Id="Rfd9361f3bf4d42ff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f0205fbae104a5d" /><Relationship Type="http://schemas.openxmlformats.org/officeDocument/2006/relationships/notesSlide" Target="/ppt/notesSlides/notesSlide13.xml" Id="R9927728546d04f7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46CC830-D27D-417D-A32F-049D6E4B07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302CD72-6884-46DA-94E1-EAF3D1208E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3C5EC9A-2B24-42E5-A76A-4BE7CC67B5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13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71639E4-BDA9-49AE-BE28-B30CEC4531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1CD9BBF-23C2-4FD2-AD96-1FFAE64007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Cleft Runs Through the Teeth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5FE3242-8F4E-4CBB-8D49-D1D415DC57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When a cleft cuts through the gum ridge, which teeth go missing or grow wrong, and can we predict it from how big the cleft is?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B0ACC3C-7D2D-472C-99B3-D017558168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An alveolar cleft interrupts bone where teeth develop, so tooth position, shape, number, and eruption must be followed over time.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d2ffe320e2d4271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299328627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2EEB39C-B811-4E94-ACBF-81CE5CDA74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E23E509-C09A-429E-BF4F-CA964AEB58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EAF3F46-B466-457C-BBD2-ECC7CCD8E3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13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2E8520A-CA3D-404F-9D82-D460383A8E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00E6E72-E4C0-4197-91B3-62BE2607F6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1343FCB-BAD6-46FA-BAB3-E3888BF162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E3AE3BF-4E44-46E6-97FD-B094AB3B5A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89FBA46-2898-486E-A3BE-4AD3F8226D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Cleft-palate muscle anatomy can impair Eustachian tube opening, so hearing needs repeated surveillance even after a normal newborn screen.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E652DBC-4074-45A3-86F9-7D5D87C7AC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037247099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38BEB96-B510-4CA7-99A7-42B1D503DD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7EE166F-AB0B-44DC-89F0-A4D8A5001D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40A0FB7-4A3E-4988-9DA7-B8F8C6729D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13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F2BCC41-8F22-4398-9BEA-BC9AB5A490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65BFD91-C094-410C-BA67-5439A1E5B0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070A1E4-E3B7-441A-92BB-0F1FD598FA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70841F7-64E4-427C-897F-555135A43D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0550562-F3A6-45F1-8E8F-58AC4D98C9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428099D-8FC8-4F62-ABA1-EC4847CBEA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40FAB78-C8C5-4E50-8F64-BDEC382DD6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3924086-6627-434A-83AC-20A8797C4E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025093A-7074-4C8C-86F6-20E5AA109D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B5710F4-0FB5-4AA1-A2CB-ACA2A915DC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CDAC1D4-6160-49DB-BCDE-AA30CBEA84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D42B55E-584F-4232-8DF4-8E565B53A7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sculpts</a:t>
            </a:r>
          </a:p>
        </p:txBody>
      </p:sp>
    </p:spTree>
    <p:extLst>
      <p:ext uri="{BB962C8B-B14F-4D97-AF65-F5344CB8AC3E}">
        <p14:creationId xmlns:p14="http://schemas.microsoft.com/office/powerpoint/2010/main" val="1921735171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9513294-AF2B-44A9-9CE4-2E28A34006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F2D8C15-B243-4D06-B118-BC9057DB40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B6B5CF6-EC1C-4E10-9762-1EF02877E4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13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3F2CF33-7A9D-4137-B0E4-DA3E9CE617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847D955-EFD9-466A-A9AF-BE7B44ADA7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D31D329-318E-4DAF-B1B4-B4F091825F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An alveolar cleft interrupts bone where teeth develop, so tooth position, shape, number, and eruption must be followed over time.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3ECEF28-962C-4C59-8E88-5FBA9DC7C9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3A2F717-AC7E-4594-8A24-ADA36A880A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4062C4C-9574-43E8-A934-A93BB67EB3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F0DFD6D-E020-4A2F-849D-13801900B8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69BC1BC-8B5E-480F-BF09-72BAFA7F6B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960EF88-9BD5-4B4C-9A49-60D8F7FBA8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1ABBAF0-3134-444B-8531-6A3C9EC9D4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C9771B1-715B-4831-886C-5C4E4F5D31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FBD6D70-AC7A-40D0-A4E0-EC6C707EC1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247024649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844E0BB-CEC8-4466-BA3D-92A292BB3B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4241FB7-8085-4733-8AE2-43F950FCA2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B8E0C70-BE45-4672-831E-835DAD2FB9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13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D5489BA-C4DA-48CA-99CC-AFEF4E65A3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B44FD91-B1FA-4A1B-9696-2C2715DE5D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2D72CD0-4A7A-4598-9F2C-DAB3683D82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3f64b899f4443cd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151642104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8708EC0-5487-46CF-A36B-2B5C311912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F2D4966-43CA-4351-B3BC-573933EDA4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02DE1B0-D53F-4A25-A3E3-4BA365CD89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13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D1C317A-255A-45F6-B9D4-14F7F50CE4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7399D0D-19B4-441A-A5F6-BE93266C21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0439B7A-2732-4F84-B6A5-2659B09EFC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missing section of garden bed changes where plants can root and emerge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099771597794d6e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3037BAC-AD6C-410B-82CC-0C9E0612BC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309064D-18B2-45A4-B105-8F42EF15DC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F99E0EF-7A87-403C-841B-4298F792DB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seeds sit closest to the missing soil?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2ED56EE-145E-4556-BDC0-CEE06C48AF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A75DBA0-C1A4-48CE-B602-E155B0FD5C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9D09EBF-44DA-49D2-87C1-990FB6CBC7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How could the gap change position as well as number?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52C8CD1-9B55-4576-8037-725A935CC5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670424A-1C19-4307-ABE2-4F0DC49F38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5356824-F834-4C25-8006-02F37F9385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must the gardener wait to see how growth unfolds?</a:t>
            </a:r>
          </a:p>
        </p:txBody>
      </p:sp>
    </p:spTree>
    <p:extLst>
      <p:ext uri="{BB962C8B-B14F-4D97-AF65-F5344CB8AC3E}">
        <p14:creationId xmlns:p14="http://schemas.microsoft.com/office/powerpoint/2010/main" val="146062092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A69084E-A53E-4E17-9DC0-8E566A8A00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EFAE89E-9A90-4EA9-848F-866A76BDC6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6EB0E3D-0D43-458D-97CA-FF82270409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13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AA2B83D-2F30-42C0-9E60-CFF73DA473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B0D01B0-01E1-4EE8-88A5-4D2D6A401D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E23344B-F875-4132-B3C7-0B85EB0E74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0600567-97CD-4E8C-8051-14D00362AA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19EB441-4B4E-49EC-9EC5-3B3E25198B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049CEA4-DB8D-4BB0-867F-5FFDEEDE5C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Locate teeth relative to the cleft.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D045EB8-091D-4EDA-95D5-CE82EF61DD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E3B98DB-8394-44F9-B7C3-BE22169602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D2D21DC-E884-4756-ABC9-9FC7A12286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Track development and eruption over time.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F4D4E99-C04A-4487-99BD-21D9DDC5A1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B5F5333-0157-4D32-8490-E56309F7B4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DB68FA2-C3A5-4166-BBEF-AD119C7354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Do not predict one tooth outcome from cleft width alone.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151AB3B-91E7-4E80-A9F4-6AA604450C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Teeth form through specialized developmental tissues and are not plants in soil.</a:t>
            </a:r>
          </a:p>
        </p:txBody>
      </p:sp>
    </p:spTree>
    <p:extLst>
      <p:ext uri="{BB962C8B-B14F-4D97-AF65-F5344CB8AC3E}">
        <p14:creationId xmlns:p14="http://schemas.microsoft.com/office/powerpoint/2010/main" val="1151469072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149D9CF-1CB4-465C-A417-9B116C7A82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A180943-B5F6-43FE-ADC8-44C359B6CA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84813EE-1D68-46AB-9037-66FA14745A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13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D43299F-F137-4CAF-9973-02477BFEEC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2D01A1F-D208-4C25-B377-8D9433FEE9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teeth beside Mateo's alveolar cleft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4BCB5A2-9F63-4F9A-A0A7-7459ED9909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eb218b8d2c04fbb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40F7C04-189E-4A72-BC27-EA23C58E4C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F41F95D-4932-45EA-93EA-CF50C4CB33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ANA13-E1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A97ABF5-3380-40A3-B167-8445A2A975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Mateo's cleft crosses the left alveolar ridge between anterior tooth regions.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6EC7C79-3055-43BB-93D5-81BF5A3A3A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093857B-774F-488D-9875-CB571AA1E1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ANA13-E2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71AC6DC-5FF4-4E53-BC13-4793BC33D1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supplied dental image shows an absent or malformed lateral incisor beside the cleft.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6DFE4FA-9B2A-42AA-AC98-021DDE9163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8D02156-D97B-41A2-9906-A0A066BB97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ANA13-E3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AA93C03-7C04-489C-B4EA-74DA851725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permanent canine is developing above the cleft region.</a:t>
            </a:r>
          </a:p>
        </p:txBody>
      </p:sp>
    </p:spTree>
    <p:extLst>
      <p:ext uri="{BB962C8B-B14F-4D97-AF65-F5344CB8AC3E}">
        <p14:creationId xmlns:p14="http://schemas.microsoft.com/office/powerpoint/2010/main" val="1677134686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E46B81B-7D2B-4B8A-A484-720C5E01B5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A4742D6-D700-474A-AD6F-917605121B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F23B755-51C3-4938-B432-6DA9F355AD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13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CA849F8-394C-4AE2-A154-A424DC5236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6D15F21-19EE-40D4-AF41-061E2FBAD2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8CFCF1B-5549-4F81-9588-A3DB60E4BA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D4A19C5-4159-4232-ABCC-0DB764B4B7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3A3125E-DAEB-4D32-9AEC-27CE702155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Bed gap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1E5D1BA-8E0A-43B5-B22B-FC69599180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61DF38D-3ADC-4146-B4F4-F830A6D7E0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226BB6A-0A4E-4594-8E44-F2F9FDA37E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Alveolar bone cleft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665B9E6-27A2-4A2C-9347-84910AED67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5760B89-E8A9-4989-809F-CAE568BC0A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Nearest seed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7AAE9D9-C0B7-44A2-9D50-ACA0FF390A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E518545-6AA1-4E14-BF7A-F8178C75D1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379BC95-EF7A-4232-A269-B969A79215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Maxillary lateral incisor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795DCEE6-5886-4672-94AE-E8DB39814C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9E53C84-F67F-420A-A791-8BE7B73ED6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Later emergence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5E9CC50-A9F3-480A-AB91-906463CC9E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A541BE8-ECC8-404B-817A-113DAE93DD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DC1A1FF5-A72C-4757-93F6-1553849AE7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Permanent canine eruption</a:t>
            </a:r>
          </a:p>
        </p:txBody>
      </p:sp>
    </p:spTree>
    <p:extLst>
      <p:ext uri="{BB962C8B-B14F-4D97-AF65-F5344CB8AC3E}">
        <p14:creationId xmlns:p14="http://schemas.microsoft.com/office/powerpoint/2010/main" val="768582164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8D03FFB-815F-4C70-A9FF-6DE75141DE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4B868BE-A92F-4024-82CF-9D4EF95206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754B52A-B174-486D-A34C-772661A1E3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13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50272CC-60F3-488A-90D8-D9165AAB2A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82D18D1-B1EA-4C54-8258-C69046B730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6A8D29E-F728-46A7-9D80-F2D51881A3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pediatric dentist at Mateo's school-age team visit.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3FCDDE5-335F-4708-A06E-AF66E6BF6E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D4AA27C-A9DC-4BEF-84FB-164D222208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parent asks whether the missing lateral incisor means the…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7A05468-2E92-47BE-A22A-6F1843DE4C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751F798-5B3C-4B67-AA4F-1319D50849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4AAF173-2044-4D43-8253-DFCD9F8589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Explain the observed tooth finding and continue…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C13DE38-D9B1-4A66-A406-463D1D4906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409664E-1217-4DFA-9855-3E587BD545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CE9FEEE-65C9-4F8B-9F79-8D0FEB1582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Guarantee canine failure from one missing tooth.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66CF7D3-53CE-4856-A13C-FC49A9D05A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96079EB-8FC4-49FE-8ED5-C2282DE111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61A14AB-33C8-4B74-9EDE-DDD6FFDFEC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Ignore the alveolar cleft until adulthood.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FAC391B-46AB-4C42-BD83-3535793C9B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counseling statement and cite the dental…</a:t>
            </a:r>
          </a:p>
        </p:txBody>
      </p:sp>
    </p:spTree>
    <p:extLst>
      <p:ext uri="{BB962C8B-B14F-4D97-AF65-F5344CB8AC3E}">
        <p14:creationId xmlns:p14="http://schemas.microsoft.com/office/powerpoint/2010/main" val="554435038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ECF2C67-3EFE-4CC3-AF14-9DD30F7BCB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C8D58D5-8729-43A2-AF96-83E8500125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E5398CD-D51F-41FF-83AA-32A0B100CB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13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C6BD7D6-B364-4DB7-88A5-593D79D8D7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8C27CBA-174F-465C-A4C0-0D8A173A9A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01808F5-B654-49AD-824D-56C9C9B700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FA13235-D79C-489C-995F-559C22A5C5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61CD0B9-4E0B-40BB-BE52-6D04A24080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Explain the observed tooth finding and continue imaging-based eruption planning.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0D7F377-F74E-4C22-9AF5-ED587D0BDE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2A1ED85-D441-4BEF-88A0-DC1907A4FB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965FE05-0996-4614-85CD-349A710BD6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ANA13-E1 + ANA13-E2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D44A70F-9311-45A5-9FA7-A5280EC12E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B2C6C06-DA6B-47CC-94A9-38A015BF47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D043CA5-388A-4A87-818F-285E9CFAC8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describe supplied tooth development. You may not predict an individual eruption outcome without serial clinical imaging.</a:t>
            </a:r>
          </a:p>
        </p:txBody>
      </p:sp>
    </p:spTree>
    <p:extLst>
      <p:ext uri="{BB962C8B-B14F-4D97-AF65-F5344CB8AC3E}">
        <p14:creationId xmlns:p14="http://schemas.microsoft.com/office/powerpoint/2010/main" val="751869503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3616AC3-E35F-4829-B543-8E85A0B6A0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4FD0341-0162-45E5-BD37-FB6A836392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92BB379-3160-48B7-9E49-C34F64BF92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13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1109298-02DC-44FA-A802-B8E3275D5F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6517B1A-7C0C-4842-8D95-F437771518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DE7E9D9-2565-443B-8014-C15A1E4A59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AB157F5-45CF-40AE-90B7-8DD7AF8F41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FD288CE-FBFA-42E5-95BF-118998EEA4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An alveolar cleft interrupts bone where teeth develop, so tooth position, shape, number, and eruption must be followed…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3EC390B-86BC-4D38-B729-62FF9FAA43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6322DA5-30AF-4092-8467-D5F3089CFD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5FFD2B0-974C-47E2-87C3-E1233918CC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found that the cleft leaves a gap in the bone of the gum ridge and disturbs the…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8829B5A-6303-46BE-99A7-57C4D24D57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35348511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AB0C156-9628-4259-94D2-4E4DDAA8B1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69E3002-58A9-4532-95F6-535D798001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423F5FC-EC0E-467C-BE29-E66F1A1359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13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DE53E83-E5A0-40D0-AFA2-0F84C14738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6F3F609-D351-4324-9CD9-27B8443045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E271EE1-8FF6-4A92-B4AD-716D266FF8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FEA9E06-7AC9-4CC0-88D6-0EDB584A4B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Moller et al. 2021, Hypodontia and Supernumerary Teeth in a German CL/P Population (BMC Oral Health)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Dental Anomalies in Cleft Lip and Palate: Cross-Sectional Study 2022 (Cleft Palate Craniofac J)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7EC691A-9529-4E73-93C3-CA4C0C0D39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8F61BE6-1A69-4786-BF49-C651DC82B5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E88BEED-DB6B-441D-9505-4A9194B3E2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Skeletal system and dentition; structure and function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F21754B-5F4B-4F12-93F1-6FA898137F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2C87747-B12A-43C7-9D42-60DB9A0003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7EEB18D-90F0-462E-96E0-86D83E7509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705628425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2026-07-11T03:27:42.0310000Z</dcterms:created>
  <dcterms:modified xsi:type="dcterms:W3CDTF">2026-07-11T03:27:42.0310000Z</dcterms:modified>
</coreProperties>
</file>