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a02d60812a9b40e0" /><Relationship Type="http://schemas.openxmlformats.org/officeDocument/2006/relationships/extended-properties" Target="/docProps/app.xml" Id="R526be321f985459b" /><Relationship Type="http://schemas.openxmlformats.org/officeDocument/2006/relationships/officeDocument" Target="/ppt/presentation.xml" Id="R351e54b1e6824804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0620d4bc4c4a4c6e"/>
  </p:sldMasterIdLst>
  <p:notesMasterIdLst>
    <p:notesMasterId xmlns:r="http://schemas.openxmlformats.org/officeDocument/2006/relationships" r:id="R6b087b0dc45644e9"/>
  </p:notesMasterIdLst>
  <p:sldIdLst>
    <p:sldId xmlns:r="http://schemas.openxmlformats.org/officeDocument/2006/relationships" id="256" r:id="Rf2a687b207444286"/>
    <p:sldId xmlns:r="http://schemas.openxmlformats.org/officeDocument/2006/relationships" id="257" r:id="R3d0a722108cd4bff"/>
    <p:sldId xmlns:r="http://schemas.openxmlformats.org/officeDocument/2006/relationships" id="258" r:id="Rf56ff96678094e15"/>
    <p:sldId xmlns:r="http://schemas.openxmlformats.org/officeDocument/2006/relationships" id="259" r:id="Rd69f12aa299a49a0"/>
    <p:sldId xmlns:r="http://schemas.openxmlformats.org/officeDocument/2006/relationships" id="260" r:id="R26527b559e974556"/>
    <p:sldId xmlns:r="http://schemas.openxmlformats.org/officeDocument/2006/relationships" id="261" r:id="Rf166b288e2b64705"/>
    <p:sldId xmlns:r="http://schemas.openxmlformats.org/officeDocument/2006/relationships" id="262" r:id="Rec224b7d45ea4963"/>
    <p:sldId xmlns:r="http://schemas.openxmlformats.org/officeDocument/2006/relationships" id="263" r:id="R402ac7c350804634"/>
    <p:sldId xmlns:r="http://schemas.openxmlformats.org/officeDocument/2006/relationships" id="264" r:id="R649784a5fc6f4f15"/>
    <p:sldId xmlns:r="http://schemas.openxmlformats.org/officeDocument/2006/relationships" id="265" r:id="Rb8fcca35df424f45"/>
    <p:sldId xmlns:r="http://schemas.openxmlformats.org/officeDocument/2006/relationships" id="266" r:id="R1016f9ab47a04052"/>
    <p:sldId xmlns:r="http://schemas.openxmlformats.org/officeDocument/2006/relationships" id="267" r:id="Rdd486c324f83460b"/>
    <p:sldId xmlns:r="http://schemas.openxmlformats.org/officeDocument/2006/relationships" id="268" r:id="R0e89b5ba991042cb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af9bd08069f542f6" /><Relationship Type="http://schemas.openxmlformats.org/officeDocument/2006/relationships/slideMaster" Target="/ppt/slideMasters/slideMaster1.xml" Id="R0620d4bc4c4a4c6e" /><Relationship Type="http://schemas.openxmlformats.org/officeDocument/2006/relationships/notesMaster" Target="/ppt/notesMasters/notesMaster1.xml" Id="R6b087b0dc45644e9" /><Relationship Type="http://schemas.openxmlformats.org/officeDocument/2006/relationships/presProps" Target="/ppt/presProps.xml" Id="Re002e5a49a7644e5" /><Relationship Type="http://schemas.openxmlformats.org/officeDocument/2006/relationships/tableStyles" Target="/ppt/tableStyles.xml" Id="R07a30426f3c94f48" /><Relationship Type="http://schemas.openxmlformats.org/officeDocument/2006/relationships/slide" Target="/ppt/slides/slide1.xml" Id="Rf2a687b207444286" /><Relationship Type="http://schemas.openxmlformats.org/officeDocument/2006/relationships/slide" Target="/ppt/slides/slide2.xml" Id="R3d0a722108cd4bff" /><Relationship Type="http://schemas.openxmlformats.org/officeDocument/2006/relationships/slide" Target="/ppt/slides/slide3.xml" Id="Rf56ff96678094e15" /><Relationship Type="http://schemas.openxmlformats.org/officeDocument/2006/relationships/slide" Target="/ppt/slides/slide4.xml" Id="Rd69f12aa299a49a0" /><Relationship Type="http://schemas.openxmlformats.org/officeDocument/2006/relationships/slide" Target="/ppt/slides/slide5.xml" Id="R26527b559e974556" /><Relationship Type="http://schemas.openxmlformats.org/officeDocument/2006/relationships/slide" Target="/ppt/slides/slide6.xml" Id="Rf166b288e2b64705" /><Relationship Type="http://schemas.openxmlformats.org/officeDocument/2006/relationships/slide" Target="/ppt/slides/slide7.xml" Id="Rec224b7d45ea4963" /><Relationship Type="http://schemas.openxmlformats.org/officeDocument/2006/relationships/slide" Target="/ppt/slides/slide8.xml" Id="R402ac7c350804634" /><Relationship Type="http://schemas.openxmlformats.org/officeDocument/2006/relationships/slide" Target="/ppt/slides/slide9.xml" Id="R649784a5fc6f4f15" /><Relationship Type="http://schemas.openxmlformats.org/officeDocument/2006/relationships/slide" Target="/ppt/slides/slide10.xml" Id="Rb8fcca35df424f45" /><Relationship Type="http://schemas.openxmlformats.org/officeDocument/2006/relationships/slide" Target="/ppt/slides/slide11.xml" Id="R1016f9ab47a04052" /><Relationship Type="http://schemas.openxmlformats.org/officeDocument/2006/relationships/slide" Target="/ppt/slides/slide12.xml" Id="Rdd486c324f83460b" /><Relationship Type="http://schemas.openxmlformats.org/officeDocument/2006/relationships/slide" Target="/ppt/slides/slide13.xml" Id="R0e89b5ba991042cb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7ab5be15e9f44f42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c3b85caac77c42f8" /><Relationship Type="http://schemas.openxmlformats.org/officeDocument/2006/relationships/notesMaster" Target="/ppt/notesMasters/notesMaster1.xml" Id="Rd7ce39c8882c4e3b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81ca438d2b1b431c" /><Relationship Type="http://schemas.openxmlformats.org/officeDocument/2006/relationships/notesMaster" Target="/ppt/notesMasters/notesMaster1.xml" Id="R6d2d4de6c8aa4bd0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5902394a14174167" /><Relationship Type="http://schemas.openxmlformats.org/officeDocument/2006/relationships/notesMaster" Target="/ppt/notesMasters/notesMaster1.xml" Id="R8a0b36205608477d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3679cc53ee7f4d37" /><Relationship Type="http://schemas.openxmlformats.org/officeDocument/2006/relationships/notesMaster" Target="/ppt/notesMasters/notesMaster1.xml" Id="R2cfcb609154e47ad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6a724d5c730b4c8e" /><Relationship Type="http://schemas.openxmlformats.org/officeDocument/2006/relationships/notesMaster" Target="/ppt/notesMasters/notesMaster1.xml" Id="Rf88f9d9e4e8c433e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be9d88075da94a4b" /><Relationship Type="http://schemas.openxmlformats.org/officeDocument/2006/relationships/notesMaster" Target="/ppt/notesMasters/notesMaster1.xml" Id="R8b4670d2f4b9415a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240b017e011445c0" /><Relationship Type="http://schemas.openxmlformats.org/officeDocument/2006/relationships/notesMaster" Target="/ppt/notesMasters/notesMaster1.xml" Id="R4358e63bdebc4ac1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831a8d741d5a42f1" /><Relationship Type="http://schemas.openxmlformats.org/officeDocument/2006/relationships/notesMaster" Target="/ppt/notesMasters/notesMaster1.xml" Id="Rcb3d893f21dd4625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2db6da2105e74c0c" /><Relationship Type="http://schemas.openxmlformats.org/officeDocument/2006/relationships/notesMaster" Target="/ppt/notesMasters/notesMaster1.xml" Id="R3cfa9f1da7d544f4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bdcc275aaea64e42" /><Relationship Type="http://schemas.openxmlformats.org/officeDocument/2006/relationships/notesMaster" Target="/ppt/notesMasters/notesMaster1.xml" Id="R66e6ea2f6c864a9a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22a3c83dec984453" /><Relationship Type="http://schemas.openxmlformats.org/officeDocument/2006/relationships/notesMaster" Target="/ppt/notesMasters/notesMaster1.xml" Id="Ra9da8defae984550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39f8e15537ea4dea" /><Relationship Type="http://schemas.openxmlformats.org/officeDocument/2006/relationships/notesMaster" Target="/ppt/notesMasters/notesMaster1.xml" Id="R67d156209a0e4a40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e84864e3399f44d7" /><Relationship Type="http://schemas.openxmlformats.org/officeDocument/2006/relationships/notesMaster" Target="/ppt/notesMasters/notesMaster1.xml" Id="Ra8b9c91f11d24c6f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34de04ddf8d42b7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96f43f1f0f174b00" /><Relationship Type="http://schemas.openxmlformats.org/officeDocument/2006/relationships/slideLayout" Target="/ppt/slideLayouts/slideLayout1.xml" Id="Ra68c5761f6f843ff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a68c5761f6f843ff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53cc41dbc9547f4" /><Relationship Type="http://schemas.openxmlformats.org/officeDocument/2006/relationships/image" Target="/ppt/media/image.bin" Id="R9f9f44f480364142" /><Relationship Type="http://schemas.openxmlformats.org/officeDocument/2006/relationships/notesSlide" Target="/ppt/notesSlides/notesSlide1.xml" Id="Re6b1983d095b4f8f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9950e4871a9438b" /><Relationship Type="http://schemas.openxmlformats.org/officeDocument/2006/relationships/notesSlide" Target="/ppt/notesSlides/notesSlide2.xml" Id="Rc7381c530ebd40b6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bdd7232fff04580" /><Relationship Type="http://schemas.openxmlformats.org/officeDocument/2006/relationships/notesSlide" Target="/ppt/notesSlides/notesSlide3.xml" Id="Re2c8b65e46c341f2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0579e6ae65245cc" /><Relationship Type="http://schemas.openxmlformats.org/officeDocument/2006/relationships/notesSlide" Target="/ppt/notesSlides/notesSlide4.xml" Id="R4411e7e8bc484c38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39133b48f674ec8" /><Relationship Type="http://schemas.openxmlformats.org/officeDocument/2006/relationships/image" Target="/ppt/media/image2.bin" Id="Rb7cf487204da4aca" /><Relationship Type="http://schemas.openxmlformats.org/officeDocument/2006/relationships/notesSlide" Target="/ppt/notesSlides/notesSlide5.xml" Id="R820d938bba454779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c2f5df237ee46bb" /><Relationship Type="http://schemas.openxmlformats.org/officeDocument/2006/relationships/image" Target="/ppt/media/image3.bin" Id="Ra966f61973994c1a" /><Relationship Type="http://schemas.openxmlformats.org/officeDocument/2006/relationships/notesSlide" Target="/ppt/notesSlides/notesSlide6.xml" Id="R145416572785406c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683f9fcf1244d3a" /><Relationship Type="http://schemas.openxmlformats.org/officeDocument/2006/relationships/notesSlide" Target="/ppt/notesSlides/notesSlide7.xml" Id="R16d2e1bd78e643ba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12705e41ed44afd" /><Relationship Type="http://schemas.openxmlformats.org/officeDocument/2006/relationships/image" Target="/ppt/media/image4.bin" Id="R9b479c25dab6453b" /><Relationship Type="http://schemas.openxmlformats.org/officeDocument/2006/relationships/notesSlide" Target="/ppt/notesSlides/notesSlide8.xml" Id="R17bf0d3207474ab7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3eebdc6fe414c3a" /><Relationship Type="http://schemas.openxmlformats.org/officeDocument/2006/relationships/notesSlide" Target="/ppt/notesSlides/notesSlide9.xml" Id="R6105528c6bd346d2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fdeb699315444b5" /><Relationship Type="http://schemas.openxmlformats.org/officeDocument/2006/relationships/notesSlide" Target="/ppt/notesSlides/notesSlide10.xml" Id="Rd0a6b7d4aa5b4ac5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27d5e97db884b05" /><Relationship Type="http://schemas.openxmlformats.org/officeDocument/2006/relationships/notesSlide" Target="/ppt/notesSlides/notesSlide11.xml" Id="R913152debd584927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03a03f4bc284cc9" /><Relationship Type="http://schemas.openxmlformats.org/officeDocument/2006/relationships/notesSlide" Target="/ppt/notesSlides/notesSlide12.xml" Id="R8f932bdeb91c433c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1f11a1c73db4814" /><Relationship Type="http://schemas.openxmlformats.org/officeDocument/2006/relationships/notesSlide" Target="/ppt/notesSlides/notesSlide13.xml" Id="R061ebeb4f08b446e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FA39802-2DF5-4EFD-897F-B64939859B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7967CE0-DD11-43AE-B65C-294B1F480B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7F85CA6-ADF1-4147-B378-72E02D34CA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10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486B628-BB61-4F7A-B7DA-73468AD647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E420028-757A-481E-AFA6-1D0CBCEE67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When to Repair, and Why the Calendar Matters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29B61B6-E5B2-488F-99BB-EC458FCD0B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Why is the lip usually repaired at about three months and the palate at about nine to twelve months, and what is being balanced in that choice?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CC916D8-FFFA-44C3-AE0A-1E6160FE7C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Cleft surgery timing balances present safety, early function, future growth, and family readiness rather than following one magic date.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f9f44f480364142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745942763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8B264B4-EE11-4D58-931D-F6512A2984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E3694BF-F238-4D15-AEC3-046D9170BF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958E207-F04E-4330-83A3-5621E026BD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10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51A470A-9B37-45E7-AE87-6BF56F33F0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CEB89EF-2FBB-4E80-BA02-995BB9E8CF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E1677B3-93D4-485D-9B02-04A29287AF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8D3CF7B-4261-46BB-8F98-E913506C99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853CC6C-7371-4635-A31D-815D0C840F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Palate repair must close the oral-nasal opening and rebuild the levator sling while protecting blood supply and growth.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93C10ED-CA85-4FBF-A578-7EBCDCB73A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1229090713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A3F57D6-722F-46D3-A3EE-8E8A3FDB92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082547F-1B5D-4757-941E-04706263B9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71B98CB-7A5A-440F-B17B-20A91C4920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10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6827583-FD4C-4C67-9086-C2DF9ACFBA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945A1B3-DBC2-4C01-BA89-466A6A2E4E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FE216ED-9F8D-4765-A871-774C1FD68F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EFA667F-9A36-468B-9515-E2C57EC8CC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9B1E349-8239-44FC-8086-8E14582BEB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68C7437-3BBE-4593-97E3-EEF4B364E7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A9D36E6-A3DB-4F68-A0E3-251AA2F721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A3CC386-23A5-4134-8103-75C7ECEA42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8292133-6201-4761-9FA4-C5190BF501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164F4B2-2058-4AFF-91C8-2C672804B9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6F2F80C-C905-4384-B55B-B7C0A82BC0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7C51514-41DA-4E9A-B189-7A59172D78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sculpts</a:t>
            </a:r>
          </a:p>
        </p:txBody>
      </p:sp>
    </p:spTree>
    <p:extLst>
      <p:ext uri="{BB962C8B-B14F-4D97-AF65-F5344CB8AC3E}">
        <p14:creationId xmlns:p14="http://schemas.microsoft.com/office/powerpoint/2010/main" val="849136814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449979F-5A97-4B57-83A7-8F41AF6DC9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82CE8B8-9FB7-4C47-BE58-1A55F92097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0B7EEDF-D48D-4D3F-870C-A0C3E2AA4E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10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8D6F892-B359-4A66-97D4-2D98F6C63D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64A59E6-0496-4DCF-B8D4-2F7291D7D9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CB40AEC-688D-4D15-86FB-720010A1F7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Cleft surgery timing balances present safety, early function, future growth, and family readiness rather than following one magic date.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8D20255-2244-4152-B97E-7612FE46FA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D185F89-0FA4-463F-8998-904047884E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52C2685-741E-4D7F-97AE-858723B158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A3479FD-E02A-4476-96E2-4940F04803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8288D61-A879-4103-9855-1A7AC7BA83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C0820D2-E15C-4997-866A-4AED3EFB2B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280E95A-2B93-49D0-A657-2247122266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84BDA40-A7A7-4E19-9B6D-28EBBDE950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794262E-D1BA-40E0-BD9E-2E30ADFAC8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321806185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39709FB-D79E-4FCA-82B6-706984E470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8AD18BC-0983-4988-B876-B371663E60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826F01A-2B44-406F-9692-F802EAD74B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10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BBE2A55-F4FE-4D82-B182-F1840D1182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312B5C8-F627-424C-AF77-8D43F8B855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588D1E0-02D3-40E4-A262-010BCEA8AD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7cf487204da4aca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706953011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4968A50-8675-4CE0-ADF9-09E62A42E2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7ADBC0E-F79B-442C-8B81-DCE7AE03A8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EF70A82-F5E7-4DB9-8E7F-D7C2F4D020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10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41062CC-492B-41BC-AF34-8147FD301F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A48B8BA-4612-42C9-86CB-37A23E0015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730D4AE-6CF1-4EB3-9E96-00B2431159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Repair a busy bridge during the safest useful window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966f61973994c1a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68C30D7-EC12-4F5D-A159-ED76DB6557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CD8665A-A471-4542-ADB3-48CD19606B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571AB3B-7B3F-4FBF-91ED-E8B87EFEF6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not repair at the first possible minute?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2ABF121-F5B3-403D-ACE1-37702E542F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1AA371A-09D4-469C-AA21-10AB909FED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724677D-9E06-49CE-9E28-D533422898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is lost by waiting too long?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6A071DE-C13A-4A3C-A55D-FCD0BB72F7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E3413C5-1FC8-439F-A781-B590CAC871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8A969F1-B011-4717-B42F-E36D99C78F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conditions make the window individual?</a:t>
            </a:r>
          </a:p>
        </p:txBody>
      </p:sp>
    </p:spTree>
    <p:extLst>
      <p:ext uri="{BB962C8B-B14F-4D97-AF65-F5344CB8AC3E}">
        <p14:creationId xmlns:p14="http://schemas.microsoft.com/office/powerpoint/2010/main" val="50085463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7B3F683-A401-4D40-A208-EA30D70960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972B124-08E3-478F-98A2-8212ABA16A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AD4D2BC-896B-4B0A-8AB2-EAA7A974B9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10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2414F23-FFEB-4CCF-B406-D7DAF14B94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BB58AAB-649C-41C9-86D3-F23B176D6D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C218283-81BA-46DC-AFDC-66A2BBCC2C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65E1E5A-ABA4-4C97-B7E8-5F073C7EBA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2D28CFE-0920-4EAF-8146-ABB336B82F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50EBB7E-9A7F-4C01-8CAB-A252DED56D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Define the function that needs protection.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9630467-848D-4561-AA66-FD15B9DCEB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5CD3BBD-2746-4B07-A68D-0BA3654A21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D651B0F-9553-4757-B1FC-16832173BD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Check medical and family readiness.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2D66A65-631F-485A-8340-58C0B4D5AD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CAFF953-ED0C-4326-88E6-AB305FD15E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E2A05EE-BFC8-45F0-BDD7-5F0F937FE9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a window and team protocol, not a universal birthday.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A67F6E8-9793-4E32-9F1A-118ED432AC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Surgical timing depends on individual clinical factors and cannot be reduced to a maintenance calendar.</a:t>
            </a:r>
          </a:p>
        </p:txBody>
      </p:sp>
    </p:spTree>
    <p:extLst>
      <p:ext uri="{BB962C8B-B14F-4D97-AF65-F5344CB8AC3E}">
        <p14:creationId xmlns:p14="http://schemas.microsoft.com/office/powerpoint/2010/main" val="18348700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B336F20-EDB4-44F1-95B7-C87BAD627F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EC47A5A-E4B7-446C-BC09-1CE0C06C70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E9A014C-0BE2-4150-9271-5821999504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10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F5A69D1-5E8A-40B3-92B5-5EECDAADFE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51900AF-7180-4E14-ACE5-FCD77F67B1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Build Mateo's staged repair calendar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FCD6398-A7EB-439B-BB12-24A0FFCF73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b479c25dab6453b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2D7675C-605C-4D39-9C09-C7D04207FA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B2157A0-621C-462B-83B7-52C6DE6695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ANA10-E1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76117CC-8278-4BC0-A4CE-E4F9A5D537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ACPA states that primary lip repair is often initiated within the first six months for healthy infants.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5D95D0C-669E-4D62-8E79-F08F7540ED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B9F586E-E627-45B9-9896-EDDC516E9D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ANA10-E2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7D71A87-B579-4940-A2D8-847B20FD68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ACPA states that primary palate repair often occurs at 9 to 14 months and ideally by 18 months.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4F3B6B2-A64D-4597-BE1A-C25B54FC96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4F4ED92-6BD7-4729-98F6-F20B6A5AFA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ANA10-E3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A77EABC-8213-46CE-B74C-61AFA8B7DE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 is medically stable in the composite file, but care is shared with the family and center team.</a:t>
            </a:r>
          </a:p>
        </p:txBody>
      </p:sp>
    </p:spTree>
    <p:extLst>
      <p:ext uri="{BB962C8B-B14F-4D97-AF65-F5344CB8AC3E}">
        <p14:creationId xmlns:p14="http://schemas.microsoft.com/office/powerpoint/2010/main" val="855477380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3F7F5FC-A02E-4BCB-8535-BFFD484B31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593054C-9D7A-485F-8814-9A0D5052AB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E08A59-8BA7-4A41-83F7-04EE3D245A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10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D60C701-0F26-489A-B5A9-852B1CC068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B38C7A1-405F-40ED-994D-7EA113580C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C9D20C4-9750-48C7-A2F6-2ADF58F0BE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FCCB1E4-6B81-448E-8D2B-6DC1A3C41C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7595292-6F96-4322-B159-BC5BBB1108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Traffic need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C6B1757-3AD7-40D2-B003-F5CA709C38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F75B26C-1440-4771-ABDF-BD9DE21F13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4F8A820-91E5-4970-948D-0F710E0B77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Feeding, speech, and family function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6A4FC32-C33C-4030-8BA8-F8022ED89D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01BFA30-978C-46BB-9267-063BBA4707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Structural readiness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7F19E9A-7D69-473A-8BE4-F6CAA194C5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F95E073-DA58-4FA5-B7C9-1A5B6DDC01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8F2614E-5188-48E3-8809-2BE8295C6B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Infant health and anesthesia readiness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676FF88E-5508-4117-A408-95CE286649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15F2181-8121-4201-B448-96F7AC0772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Future expansion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302690A1-D945-472E-896A-76320D03DC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D3D684B0-E1A3-413C-AF8A-59D5442D1E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1DF59DC4-4A5C-4400-A8E8-DD0B808FA4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Facial growth and later procedures</a:t>
            </a:r>
          </a:p>
        </p:txBody>
      </p:sp>
    </p:spTree>
    <p:extLst>
      <p:ext uri="{BB962C8B-B14F-4D97-AF65-F5344CB8AC3E}">
        <p14:creationId xmlns:p14="http://schemas.microsoft.com/office/powerpoint/2010/main" val="15895230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683EACB-731E-4244-BEA2-288DD0A6DF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6467F29-8B75-4540-B6C2-8A880F7FA0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A37A8F5-4BE7-412A-B90B-BA8FEEE9C4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10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414A0D7-C09F-4643-BAD9-37A04B78DB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71D4B9F-356D-4CBB-99F4-538C2C4942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8B7ABB5-1BB4-4623-BCA5-D1B52F9D1B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the cleft-team coordinator.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930D09B-5059-46F1-A556-9A63B5B8E9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1E1415C-D7D6-4118-B5E5-7B882256CF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 handout says every infant must have lip repair on…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A1F323A-53E3-4C04-935A-AAB7CFAA8C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C46BE47-6470-4A29-832C-119CB08A11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BE278D0-73B9-472F-96E5-1BC69F33B7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Replace exact dates with evidence-based windows and…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0C5C9B9-14CD-4BF4-9ECF-6B0716D1DA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870822B-15BA-4BFC-91D2-3FACE272BD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2F45937-C46D-4137-9E0A-AB5D6D68C4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Keep the exact birthdays as universal rules.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8C8D458-A8FF-4D7B-AE60-A40EC8607E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B328E4D-0BAD-4493-A3EF-997436AE69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37A44C9B-9F19-41C0-B409-15CD2790E4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Avoid discussing timing with the family.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F2C5BC95-6B0D-4DC2-ABE8-3268BD7CB8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calendar language and cite both ACPA…</a:t>
            </a:r>
          </a:p>
        </p:txBody>
      </p:sp>
    </p:spTree>
    <p:extLst>
      <p:ext uri="{BB962C8B-B14F-4D97-AF65-F5344CB8AC3E}">
        <p14:creationId xmlns:p14="http://schemas.microsoft.com/office/powerpoint/2010/main" val="280605509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0EE75E0-E862-4669-A786-DEB850ED2A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F747D59-029A-465F-9FFE-B38491E5F4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E91A174-1180-44C0-9F62-F983E121E4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10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A1642B0-0BB2-4D27-A742-A543C27477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3E7989D-1452-41B2-9D0F-733FFFD7B5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2C1E63E-4A12-4EA8-91AB-F7204AB4FF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7D30785-A36A-487F-9810-8E90244448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9499660-E448-4728-8EF1-1733D205F0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Replace exact dates with evidence-based windows and readiness gates.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AC48D46-70C9-4B51-8461-0E05AEAB4B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CCFE92E-C726-452A-807D-FE94214F16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AA924CA-789C-4758-9994-E3B15E5119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ANA10-E1 + ANA10-E2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2DE987B-E715-4FC1-B2E5-63773B4458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A24D3B6-FBF8-4B71-8255-07A24471E9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75523FF-48A4-497B-A0EE-4101427000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propose an educational sequence for the stable composite case. You may not schedule real surgery or override the treating team.</a:t>
            </a:r>
          </a:p>
        </p:txBody>
      </p:sp>
    </p:spTree>
    <p:extLst>
      <p:ext uri="{BB962C8B-B14F-4D97-AF65-F5344CB8AC3E}">
        <p14:creationId xmlns:p14="http://schemas.microsoft.com/office/powerpoint/2010/main" val="1559392664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5A95DE3-57CE-4D8B-82D6-D19C3A70EE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1CC92F3-21B0-44F3-B261-5FF1893E08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EF95897-44DE-4A9B-BA86-778E188994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10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604C412-53FF-4A8C-9276-90F0B2543E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503E9E3-A310-464E-9223-A51C8A0D17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7FCA53B-AAB1-40C8-8E62-2C95EDDEA3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ED2497E-3CC2-42B3-B0F3-44A643B352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671FAC8-A0E0-472F-902D-724353AF63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Cleft surgery timing balances present safety, early function, future growth, and family readiness rather than following one magic…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1B7F680-7E41-4FEE-AFF0-A0257F5CF8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54144CE-A76C-4D8B-8EB7-2C7A03E414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66939DC-9F06-4413-921D-1DE7FD84FE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set Mateo's calendar: his lip repaired around three months, his palate before his first words land. We…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34DB55D-2BD2-4E70-86C5-B171F5D386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169997857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5CC0AD1-0539-4269-9DF3-77667A08EA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131D154-A607-4874-A34F-66A5693595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98D4E14-075B-4A2E-BFE8-A37B7F0C0F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10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3752470-2244-4C8D-AE44-BE8D086A7E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906CD93-354D-4EB5-B0EB-58BD4BA9B6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FEF24CA-36C0-4B5D-B33B-6ECB378B65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BBCEBAA-E727-4F8A-841C-EC46F11E25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American Cleft Palate Craniofacial Association. 2024 Parameters of Care.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Lindeborg et al. 2020, Optimizing speech outcomes for cleft palate (Curr Opin Otolaryngol HNS)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Huang et al. 2023, Sommerlad-Furlow modified palatoplasty, older age worse (J Craniomaxillofac Surg)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Zaluzec et al. 2019, Delay in Cleft Repair: Health Disparities (J Craniofac Surg)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12CEEA0-68AB-47EC-8E04-FA19DBBACE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0E4F824-F84C-4E78-8929-F19EE7F596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14448DF-AE46-4571-BFC8-4EDBB2D356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Structure and function; developmental timing and readiness • Weighing competing constraints in a decision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BD0BA32-4145-4DD7-8DB7-E2FCAD9207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2BF49E7-DED9-4CAD-BF7B-E154AF859E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D34762F-5E7A-45DE-8DEC-1C5995739D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1339136748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2026-07-11T03:27:40.5630000Z</dcterms:created>
  <dcterms:modified xsi:type="dcterms:W3CDTF">2026-07-11T03:27:40.5630000Z</dcterms:modified>
</coreProperties>
</file>