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311fa235ac1446f" /><Relationship Type="http://schemas.openxmlformats.org/officeDocument/2006/relationships/extended-properties" Target="/docProps/app.xml" Id="R0a3c6fb3db1d477c" /><Relationship Type="http://schemas.openxmlformats.org/officeDocument/2006/relationships/officeDocument" Target="/ppt/presentation.xml" Id="Rd0754660dc9a485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991ddaaaeaf4959"/>
  </p:sldMasterIdLst>
  <p:notesMasterIdLst>
    <p:notesMasterId xmlns:r="http://schemas.openxmlformats.org/officeDocument/2006/relationships" r:id="Rf946ecbd6a6d4922"/>
  </p:notesMasterIdLst>
  <p:sldIdLst>
    <p:sldId xmlns:r="http://schemas.openxmlformats.org/officeDocument/2006/relationships" id="256" r:id="R9b0803272732469b"/>
    <p:sldId xmlns:r="http://schemas.openxmlformats.org/officeDocument/2006/relationships" id="257" r:id="R0df262555aa1471a"/>
    <p:sldId xmlns:r="http://schemas.openxmlformats.org/officeDocument/2006/relationships" id="258" r:id="R8a720485d87440eb"/>
    <p:sldId xmlns:r="http://schemas.openxmlformats.org/officeDocument/2006/relationships" id="259" r:id="Re69ddd66796946f4"/>
    <p:sldId xmlns:r="http://schemas.openxmlformats.org/officeDocument/2006/relationships" id="260" r:id="Rf652ac052da7487b"/>
    <p:sldId xmlns:r="http://schemas.openxmlformats.org/officeDocument/2006/relationships" id="261" r:id="Rdd6b7a285cbf4c53"/>
    <p:sldId xmlns:r="http://schemas.openxmlformats.org/officeDocument/2006/relationships" id="262" r:id="R26c5ad70b7d149a5"/>
    <p:sldId xmlns:r="http://schemas.openxmlformats.org/officeDocument/2006/relationships" id="263" r:id="R93b56d7c86144c97"/>
    <p:sldId xmlns:r="http://schemas.openxmlformats.org/officeDocument/2006/relationships" id="264" r:id="R233ea22b0c864d37"/>
    <p:sldId xmlns:r="http://schemas.openxmlformats.org/officeDocument/2006/relationships" id="265" r:id="Rd47545bbc8d34fb1"/>
    <p:sldId xmlns:r="http://schemas.openxmlformats.org/officeDocument/2006/relationships" id="266" r:id="R90d4893c223c47a4"/>
    <p:sldId xmlns:r="http://schemas.openxmlformats.org/officeDocument/2006/relationships" id="267" r:id="Rbc308557997a4a7e"/>
    <p:sldId xmlns:r="http://schemas.openxmlformats.org/officeDocument/2006/relationships" id="268" r:id="R26bb3729407547e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7e4c9ba596944f2" /><Relationship Type="http://schemas.openxmlformats.org/officeDocument/2006/relationships/slideMaster" Target="/ppt/slideMasters/slideMaster1.xml" Id="R4991ddaaaeaf4959" /><Relationship Type="http://schemas.openxmlformats.org/officeDocument/2006/relationships/notesMaster" Target="/ppt/notesMasters/notesMaster1.xml" Id="Rf946ecbd6a6d4922" /><Relationship Type="http://schemas.openxmlformats.org/officeDocument/2006/relationships/presProps" Target="/ppt/presProps.xml" Id="R97a72b72d33a4e67" /><Relationship Type="http://schemas.openxmlformats.org/officeDocument/2006/relationships/tableStyles" Target="/ppt/tableStyles.xml" Id="R775eb6db7c784bf2" /><Relationship Type="http://schemas.openxmlformats.org/officeDocument/2006/relationships/slide" Target="/ppt/slides/slide1.xml" Id="R9b0803272732469b" /><Relationship Type="http://schemas.openxmlformats.org/officeDocument/2006/relationships/slide" Target="/ppt/slides/slide2.xml" Id="R0df262555aa1471a" /><Relationship Type="http://schemas.openxmlformats.org/officeDocument/2006/relationships/slide" Target="/ppt/slides/slide3.xml" Id="R8a720485d87440eb" /><Relationship Type="http://schemas.openxmlformats.org/officeDocument/2006/relationships/slide" Target="/ppt/slides/slide4.xml" Id="Re69ddd66796946f4" /><Relationship Type="http://schemas.openxmlformats.org/officeDocument/2006/relationships/slide" Target="/ppt/slides/slide5.xml" Id="Rf652ac052da7487b" /><Relationship Type="http://schemas.openxmlformats.org/officeDocument/2006/relationships/slide" Target="/ppt/slides/slide6.xml" Id="Rdd6b7a285cbf4c53" /><Relationship Type="http://schemas.openxmlformats.org/officeDocument/2006/relationships/slide" Target="/ppt/slides/slide7.xml" Id="R26c5ad70b7d149a5" /><Relationship Type="http://schemas.openxmlformats.org/officeDocument/2006/relationships/slide" Target="/ppt/slides/slide8.xml" Id="R93b56d7c86144c97" /><Relationship Type="http://schemas.openxmlformats.org/officeDocument/2006/relationships/slide" Target="/ppt/slides/slide9.xml" Id="R233ea22b0c864d37" /><Relationship Type="http://schemas.openxmlformats.org/officeDocument/2006/relationships/slide" Target="/ppt/slides/slide10.xml" Id="Rd47545bbc8d34fb1" /><Relationship Type="http://schemas.openxmlformats.org/officeDocument/2006/relationships/slide" Target="/ppt/slides/slide11.xml" Id="R90d4893c223c47a4" /><Relationship Type="http://schemas.openxmlformats.org/officeDocument/2006/relationships/slide" Target="/ppt/slides/slide12.xml" Id="Rbc308557997a4a7e" /><Relationship Type="http://schemas.openxmlformats.org/officeDocument/2006/relationships/slide" Target="/ppt/slides/slide13.xml" Id="R26bb3729407547e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8d296d98a8f4be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10d108ae99a48fc" /><Relationship Type="http://schemas.openxmlformats.org/officeDocument/2006/relationships/notesMaster" Target="/ppt/notesMasters/notesMaster1.xml" Id="Rcbba6cadcbf0455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1d35d246e5e46cf" /><Relationship Type="http://schemas.openxmlformats.org/officeDocument/2006/relationships/notesMaster" Target="/ppt/notesMasters/notesMaster1.xml" Id="R3ba87e6a286144e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db29ce6adc24002" /><Relationship Type="http://schemas.openxmlformats.org/officeDocument/2006/relationships/notesMaster" Target="/ppt/notesMasters/notesMaster1.xml" Id="R150e5eddfc924cf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ffd90b5f307425a" /><Relationship Type="http://schemas.openxmlformats.org/officeDocument/2006/relationships/notesMaster" Target="/ppt/notesMasters/notesMaster1.xml" Id="R620397a6c4c04e2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ce65f61284a42a1" /><Relationship Type="http://schemas.openxmlformats.org/officeDocument/2006/relationships/notesMaster" Target="/ppt/notesMasters/notesMaster1.xml" Id="R8c0700d1b2c540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1a679aa1c274d14" /><Relationship Type="http://schemas.openxmlformats.org/officeDocument/2006/relationships/notesMaster" Target="/ppt/notesMasters/notesMaster1.xml" Id="R00810edb26fc43f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1b0352b113046c2" /><Relationship Type="http://schemas.openxmlformats.org/officeDocument/2006/relationships/notesMaster" Target="/ppt/notesMasters/notesMaster1.xml" Id="R4260829707b641e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501e3fbc5f94425" /><Relationship Type="http://schemas.openxmlformats.org/officeDocument/2006/relationships/notesMaster" Target="/ppt/notesMasters/notesMaster1.xml" Id="R736c88265baf4d1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b3d47ca76354767" /><Relationship Type="http://schemas.openxmlformats.org/officeDocument/2006/relationships/notesMaster" Target="/ppt/notesMasters/notesMaster1.xml" Id="R068b6bc7782140b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eb9d638482c4603" /><Relationship Type="http://schemas.openxmlformats.org/officeDocument/2006/relationships/notesMaster" Target="/ppt/notesMasters/notesMaster1.xml" Id="Ra9e7f093b9dd4af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055dedcd5b54730" /><Relationship Type="http://schemas.openxmlformats.org/officeDocument/2006/relationships/notesMaster" Target="/ppt/notesMasters/notesMaster1.xml" Id="Rca32f94174c24fb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921972959574413" /><Relationship Type="http://schemas.openxmlformats.org/officeDocument/2006/relationships/notesMaster" Target="/ppt/notesMasters/notesMaster1.xml" Id="R0465816262ea43b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cae8c56b2604017" /><Relationship Type="http://schemas.openxmlformats.org/officeDocument/2006/relationships/notesMaster" Target="/ppt/notesMasters/notesMaster1.xml" Id="R57d55ef26998451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cbe441feb11448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0c795f749434701" /><Relationship Type="http://schemas.openxmlformats.org/officeDocument/2006/relationships/slideLayout" Target="/ppt/slideLayouts/slideLayout1.xml" Id="Rd5bf0870a022495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5bf0870a022495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53d9cc27a0403c" /><Relationship Type="http://schemas.openxmlformats.org/officeDocument/2006/relationships/image" Target="/ppt/media/image.bin" Id="R60d4ed565aa74bb1" /><Relationship Type="http://schemas.openxmlformats.org/officeDocument/2006/relationships/notesSlide" Target="/ppt/notesSlides/notesSlide1.xml" Id="Rbbec324285b447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2a13b65aae4039" /><Relationship Type="http://schemas.openxmlformats.org/officeDocument/2006/relationships/notesSlide" Target="/ppt/notesSlides/notesSlide2.xml" Id="R5c306988c42c4ec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e92950394b4df1" /><Relationship Type="http://schemas.openxmlformats.org/officeDocument/2006/relationships/notesSlide" Target="/ppt/notesSlides/notesSlide3.xml" Id="R2909a5a0d84345c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a3ad6ca8844bae" /><Relationship Type="http://schemas.openxmlformats.org/officeDocument/2006/relationships/notesSlide" Target="/ppt/notesSlides/notesSlide4.xml" Id="R0bf5529fda974cf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6ad47e02144a65" /><Relationship Type="http://schemas.openxmlformats.org/officeDocument/2006/relationships/image" Target="/ppt/media/image2.bin" Id="R335af8670cc74ec0" /><Relationship Type="http://schemas.openxmlformats.org/officeDocument/2006/relationships/notesSlide" Target="/ppt/notesSlides/notesSlide5.xml" Id="R8876551f119d498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40d5776c954a7a" /><Relationship Type="http://schemas.openxmlformats.org/officeDocument/2006/relationships/image" Target="/ppt/media/image3.bin" Id="R3492aacb70ee4201" /><Relationship Type="http://schemas.openxmlformats.org/officeDocument/2006/relationships/notesSlide" Target="/ppt/notesSlides/notesSlide6.xml" Id="Rdb262564099c423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915b8ed5b84754" /><Relationship Type="http://schemas.openxmlformats.org/officeDocument/2006/relationships/notesSlide" Target="/ppt/notesSlides/notesSlide7.xml" Id="Rccb2312b26f54e6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d89ce7231a49e2" /><Relationship Type="http://schemas.openxmlformats.org/officeDocument/2006/relationships/image" Target="/ppt/media/image4.bin" Id="R58b60186fe1042ac" /><Relationship Type="http://schemas.openxmlformats.org/officeDocument/2006/relationships/notesSlide" Target="/ppt/notesSlides/notesSlide8.xml" Id="R5a6b03b5bec84e0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2b737401c449e2" /><Relationship Type="http://schemas.openxmlformats.org/officeDocument/2006/relationships/notesSlide" Target="/ppt/notesSlides/notesSlide9.xml" Id="R9269dec0f8754c2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69a2bcbacc4b76" /><Relationship Type="http://schemas.openxmlformats.org/officeDocument/2006/relationships/notesSlide" Target="/ppt/notesSlides/notesSlide10.xml" Id="R5f12e63ceba4417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4178c3ed5f4bb5" /><Relationship Type="http://schemas.openxmlformats.org/officeDocument/2006/relationships/notesSlide" Target="/ppt/notesSlides/notesSlide11.xml" Id="Rf88898ec11b4494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056486b7f04ee0" /><Relationship Type="http://schemas.openxmlformats.org/officeDocument/2006/relationships/notesSlide" Target="/ppt/notesSlides/notesSlide12.xml" Id="R4ed24f383ec148f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e2bac5889440c2" /><Relationship Type="http://schemas.openxmlformats.org/officeDocument/2006/relationships/notesSlide" Target="/ppt/notesSlides/notesSlide13.xml" Id="Ra16a6484b4f74e3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C1B4886-012D-4AC0-BC3C-62439CE13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484500-B638-452A-AA92-680D0734F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4F9131-498B-4B0E-8D1F-63CD2F062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8EE145-9A29-4B8F-BE54-007AF5C02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4421E1-E0AE-4F95-BAEB-C7CF0BEAC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Rebuilding the Roof of the Mouth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911836-7B4A-4E91-92B6-DC317085D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does closing the palate take more than just sewing the hole shut, and why do surgeons argue about which technique is best?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101BF1-63D1-4F70-B2D3-1DE4C5DCF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Palate repair must close the oral-nasal opening and rebuild the levator sling while protecting blood supply and growth.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d4ed565aa74bb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6627329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FA9F542-F91A-49D8-814E-5635217D5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393551-0364-46FB-AF2A-2E77D52A7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3758CC-93CB-4CA7-BFDE-7709533CA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B25376-3A90-4823-A68E-F3D2F05A4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0AEBC2-A79B-491E-95C4-B9353C4A6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3FBB9D-A30C-4948-8A55-F0B71ED77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EAE9C9-21D9-4F72-A7B6-A56C5295D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AE4F13-3962-4AFC-B7C3-CA56C7F8C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repair restores a continuous orbicularis ring and aligned lip landmarks, not merely a closed skin line.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D8E6FD-D848-4C43-A315-F76A41518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8047294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32EB8D-E60F-4903-9F60-8B02CB91D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9F5E29-75C0-4261-8F81-F8FAA5021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585353-CB73-4A05-AC7F-7CE6E0218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13A919-B870-49E8-AD13-A6347841B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185F53-11FF-409B-8734-E4E11EB55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494EA0-290A-462F-8D23-D62A13867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496F43-80AD-4F6F-8EB4-9EE42A2AE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3BFF777-CBBB-4DFF-A852-7F7E2F375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2A75EC-AFF5-4923-8549-0EE229348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2B6D9F0-95EE-4B3D-A01D-2540B8143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5EF874-AD96-43DB-BF53-7353315D7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CC0E8F-EF5C-4BC7-8F46-45A29B088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51326FB-08CC-4BF2-8714-78AFDA836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4606F07-FE62-4C7C-9A29-576CDD927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5DFB893-D673-4B75-82BF-BC8534E0F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09930017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AD9BEA4-2533-4C8B-B6E8-32A8EB052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4A4906-A634-40F2-803B-6D9B6BC5F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2D5A27-5677-4CF9-85AE-55617A10B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FE0E58-A8E4-498B-85A1-F735365D4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D69034-764C-4A81-95EA-0E87361E7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D7D61F-9175-4605-AA65-D693FAA8D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Palate repair must close the oral-nasal opening and rebuild the levator sling while protecting blood supply and growth.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867B2E-C38E-405C-B5CC-2805FDE79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9A9356-FC19-4F69-B534-01EA2AD7B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30ABF2-5716-4618-9A53-E0A17D129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492C89-F064-4067-97EC-D8696ADEF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577833-1265-4115-8B0A-13F8C536F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7F09D01-A189-4CCC-9093-52158DF40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0BB269-5CC9-4C5E-B2FD-97A10E857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25A202F-8D15-4E34-B9DE-D47A14B8B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19DD0E4-7183-408A-BCF7-74381B6AB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20380455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5A0D31C-97AC-4C84-BBF8-CDB2558CE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30E5FC-D7D2-4966-B3DE-F7FDD099A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D274B6-4291-42CF-9640-4088898B8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289357-97F1-48AB-90EF-070450948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C4B69B-932F-439E-BFE2-A88037B36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515F30-4566-4045-9182-41DADE5AA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5af8670cc74ec0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60224171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201936F-392B-46AA-B349-665D609B7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71F574-BA67-4CD8-B4F7-22B0949E2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226610-E2E6-4C47-B6F7-4985ABC72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660017-D6AA-45FC-9B0A-18B993741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931162-C965-47B9-A5CC-F21947F6D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638DC5-B2A6-4E8E-A92D-09C86CE20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drawbridge needs both a sealed deck and correctly placed lift cables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92aacb70ee420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F67991-4A54-4F3C-BED9-7497B1194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DEC08A-1198-4038-99CD-5E59BA062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F77878-0BD3-49B2-AE65-0995BCDE1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the deck closes but the cables remain misdirected?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A00C16-F811-4790-89CF-5CB93483D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E03BF4-0C9A-482E-88E3-C167EF28F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7FC3C8E-CA2A-49D2-9510-D3F77AB60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parts must move after repair?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A7B3227-95B4-489D-986E-BCBE8AAEE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20CF16-E604-4685-B088-E15F66E54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64C9D60-0D6D-4264-B3E4-57D4A3C43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repair protect its supply lines?</a:t>
            </a:r>
          </a:p>
        </p:txBody>
      </p:sp>
    </p:spTree>
    <p:extLst>
      <p:ext uri="{BB962C8B-B14F-4D97-AF65-F5344CB8AC3E}">
        <p14:creationId xmlns:p14="http://schemas.microsoft.com/office/powerpoint/2010/main" val="146170921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E4A58CA-C6FC-4EC6-BE2B-527995C79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60390D-B5CA-4C47-914E-AEFC172D9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EE3FAF-C05F-4376-9065-8F87E1881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05754B-7AF6-48DB-9E9A-154091726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6692FE-98CF-4665-8268-5665944C6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03AC64-35BA-4190-AC60-77D6684AE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3DA4CB-366C-453D-8698-EBCF7380A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C55E4F-E7F6-4AB0-962B-052830BC8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16D9E64-6A5B-490F-B619-147C5747A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Close the tissue layers without tension.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B3BD0BE-6904-4137-95B2-9B24F38ED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48F650-3F80-44F3-81EE-24834F35B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6C43093-A217-4598-80BC-28F0AFAA4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Reorient the levator into a transverse sling.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0EB02E7-3DC5-405F-813F-0982DC250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DAE9E8-F1C5-478B-BAF6-2C7AB5F06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F3246BA-C652-4609-B7E8-DEF4F6DCB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Protect blood supply, airway, and later growth.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E7B8808-7271-475A-BF3C-3D88C8355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The soft palate is a living neuromuscular valve, not a bridge mechanism.</a:t>
            </a:r>
          </a:p>
        </p:txBody>
      </p:sp>
    </p:spTree>
    <p:extLst>
      <p:ext uri="{BB962C8B-B14F-4D97-AF65-F5344CB8AC3E}">
        <p14:creationId xmlns:p14="http://schemas.microsoft.com/office/powerpoint/2010/main" val="62746274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34F5F8E-BBC3-4528-A7E3-A86B7E68E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C10CD9-D838-4F16-9E92-C27824731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660247-E731-41EC-9A8E-C955F141B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F631F1-A867-4CA9-885F-7D3E54EAC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DE9F40-E3EC-4EB9-920A-367EAE702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closure-only with functional palatoplasty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064CCE-FCA6-4221-81C6-8AACCB674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b60186fe1042a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58BC04-8315-4C1A-A04F-1DAD1EBF3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9A0D18A-947B-4272-A038-8A21A090B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547B32A-F106-4CC1-8A1E-C80BA5425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opens through hard and soft palate.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1E90E6-A7F8-4E8C-8A8D-63D3D4F1B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F9952F4-D1E6-4336-A364-B5067A526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E7C2D3-FDDC-4BF3-8C80-0C56843A7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His levator fibers are abnormally oriented along the cleft margins.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F459197-FF20-4142-9030-CC6AC5A42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68D7D7-86A4-491F-BB3D-8914D53DD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C5DEA29-13B1-4E31-AAD0-162C531E0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Palate surgery can risk bleeding, tissue injury, airway obstruction, fistula, and later growth effects.</a:t>
            </a:r>
          </a:p>
        </p:txBody>
      </p:sp>
    </p:spTree>
    <p:extLst>
      <p:ext uri="{BB962C8B-B14F-4D97-AF65-F5344CB8AC3E}">
        <p14:creationId xmlns:p14="http://schemas.microsoft.com/office/powerpoint/2010/main" val="174631915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27FB296-2E03-43E1-81D6-41CEC7910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EB2D56-ABEF-4D51-A733-FF2B59EBB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964302-362D-4C95-A4A5-E80416CA8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678786-73F0-473A-83D9-058E489D1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DFAF0E-07A0-4899-BD0D-3759B55F3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461552-BA90-40FA-A0E1-C7DD975D6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0D040B-EE88-4D54-8CBB-3EF30CB5F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45F97A-A5D9-4B4A-9A1D-11000BCC8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Bridge deck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8B3E5E0-8166-4883-B561-81A6CBEB4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6620F33-D7E6-4365-9C50-2411C4F08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A8C7AE-51BD-4529-B26B-F0831CC6A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Oral and nasal lining closure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165188D-9D34-4D4A-A6EF-C1D0814FD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74D4B0-EE16-4D00-8525-FDC1AFC90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Lift cables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2F9F3C-D1C8-4CC0-A3FC-28DE73914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D891415-C398-48B6-92EF-CDBCCD2F3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D825D88-6A5A-4A65-B2F1-63FC0E6D1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Levator veli palatini sling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457C204-ECA7-40C1-98FE-3166C1992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FAE4274-8B79-46DC-830B-F4C518CD7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Supply lines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1F4A96-D643-4124-A888-F9249DABC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21787BA-310C-44A8-8AF7-4F8E734E5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841847F-77C7-4F07-8776-509A9D504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blood supply</a:t>
            </a:r>
          </a:p>
        </p:txBody>
      </p:sp>
    </p:spTree>
    <p:extLst>
      <p:ext uri="{BB962C8B-B14F-4D97-AF65-F5344CB8AC3E}">
        <p14:creationId xmlns:p14="http://schemas.microsoft.com/office/powerpoint/2010/main" val="9730676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F634519-8C21-4EFD-9C10-68AD944BC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F90CF5-DA87-4AE3-97A6-098D2FDF0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AF36A9-EB97-439A-89CC-F747EE9C0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D7AEAE-1380-479F-A642-D228E4E42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AEF97A-4493-4F50-98D7-277D100D0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24B67D-47FE-452A-83CA-CBDECE376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 surgeon presenting two palatoplasty plans.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A3D6D1-5A6F-4165-9D16-7B2086148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E92667-5939-4932-8003-9EE2595F6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plan closes lining only. The other closes layers, rebuilds…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3190F0-AD60-4D78-B3F3-615CC3D1D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C7935C2-C9A7-4525-A6D1-E04848E61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D5B764A-BA4F-44E1-BC43-171E90641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the functional layered plan.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B4B262-7933-4BDE-A8EF-C808CA64A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E0C7CA-8D64-4CE9-8404-D11384AE2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1D4A711-DAE5-4A59-8DD5-3349C97BC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lining closure only because no visible…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EE8D4F9-95D0-4D0E-9ABB-36A464E4E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F8111C9-BC66-4396-9C1D-DB7CB3D74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44DCDFC-4C7A-45D4-BFA3-B9CA16FC2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Delay every palate repair until adulthood to…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CB550F7-8FBB-4F5B-A8D2-6AE7036E0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 and cite closure, muscle, and…</a:t>
            </a:r>
          </a:p>
        </p:txBody>
      </p:sp>
    </p:spTree>
    <p:extLst>
      <p:ext uri="{BB962C8B-B14F-4D97-AF65-F5344CB8AC3E}">
        <p14:creationId xmlns:p14="http://schemas.microsoft.com/office/powerpoint/2010/main" val="84025260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F45ACA-6AEF-4A7F-A510-60432D853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C768D5-79D8-47CF-A691-BC006F42C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1E0B15-F3D0-4C73-BB0A-0F9EE3AEB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FDF342-760D-479C-AB25-7BFA25D10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F7589B-2DB6-4156-9775-3BEBC4281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AF77E8-5576-457D-B3E0-7E16046FF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3B0C9C-0821-48C5-A439-707E7B6E9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5B3C46-1F28-4ACB-BB26-B3443CD4C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Choose the functional layered plan.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81CAA08-D924-4668-8417-EB07584ED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672D5BF-7C89-4954-8FD2-7C9706E9E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6C9D1C-F69E-4E17-B481-205E2C9DC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ANA09-E1 + ANA09-E2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D59089-A971-4DAF-8AE0-8DC9E6ADA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0CCFC9-C500-44DE-A22A-DBC484FDF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70C790-4753-4744-B7F8-24EE43AFD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required goals and risks. You may not name one palatoplasty technique as best for every patient.</a:t>
            </a:r>
          </a:p>
        </p:txBody>
      </p:sp>
    </p:spTree>
    <p:extLst>
      <p:ext uri="{BB962C8B-B14F-4D97-AF65-F5344CB8AC3E}">
        <p14:creationId xmlns:p14="http://schemas.microsoft.com/office/powerpoint/2010/main" val="48338670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38AC152-EC1B-4C71-A675-1C6D798DF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56256F-6867-4FDE-9C70-C6A943065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A2DFF3-9D44-40E8-BA73-989792F8E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FA5D7E-E9BE-430D-8F4E-4043A5521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FAF1A8-8D21-4BD7-9374-2CEC10B42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740FBD-402F-47A2-9F6E-06492F970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58C784A-AE8F-4BD4-8E19-A47FA5465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F90C5D-A9E1-43CA-9D65-A97945F07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Palate repair must close the oral-nasal opening and rebuild the levator sling while protecting blood supply and growth.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334A5D-4F9F-42B6-A7F4-914D258AE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CDDAC8-D4CB-49DC-880C-F27E94BB8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6DE1B5-E98B-4E11-B44C-67BF13118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closed Mateo's palate and rebuilt the levator sling. But two children can have the very same closed…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DF3B50-CE3E-408F-ACFD-6CE1965A0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91104966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8D3E8E2-766A-45AC-B104-C38B02998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F92CEF-11DF-4C73-B1F7-23B489F1C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2015BA-E525-4405-A5CB-61D942B05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6D44E4-CB85-4435-BF38-99C2AC727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62670B-6779-44E3-9B34-9C6E6EC1C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D8B6FF-A86F-48BD-B970-7A61C03D3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4B4B9C6-6853-43BB-9AE0-4DCA56179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Lindeborg et al. 2020, Optimizing speech outcomes for cleft palate (Curr Opin Otolaryngol HNS)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Brooker et al. 2021, Furlow Double-Opposing Z-Plasty for Submucous Cleft (Plast Reconstr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Huang et al. 2023, Sommerlad-Furlow modified palatoplasty, 1254 patients (J Craniomaxillofac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E83D81-0405-4F20-900A-A9A53BACF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F5BB827-C50C-4FC1-B724-93DCCEBB8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FA48920-A919-44BE-BC81-087E6E6F1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 and function; the velopharyngeal valve • Comparing surgical techniques against a functional goal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B5C88D-01B5-4379-AD42-962C58E5D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2E62332-A201-48A0-9510-A5B2BE672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B2A7B31-DC5D-4E4F-8E30-BFABF2FD7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67345805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2026-07-11T03:27:40.0610000Z</dcterms:created>
  <dcterms:modified xsi:type="dcterms:W3CDTF">2026-07-11T03:27:40.0610000Z</dcterms:modified>
</coreProperties>
</file>