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afaca0581f94442" /><Relationship Type="http://schemas.openxmlformats.org/officeDocument/2006/relationships/extended-properties" Target="/docProps/app.xml" Id="R313391bfa4fc454e" /><Relationship Type="http://schemas.openxmlformats.org/officeDocument/2006/relationships/officeDocument" Target="/ppt/presentation.xml" Id="R5e2389d694de4eb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76db79f112344fa"/>
  </p:sldMasterIdLst>
  <p:notesMasterIdLst>
    <p:notesMasterId xmlns:r="http://schemas.openxmlformats.org/officeDocument/2006/relationships" r:id="Rbec8b8b7342a4296"/>
  </p:notesMasterIdLst>
  <p:sldIdLst>
    <p:sldId xmlns:r="http://schemas.openxmlformats.org/officeDocument/2006/relationships" id="256" r:id="R431f37206b8a4cfb"/>
    <p:sldId xmlns:r="http://schemas.openxmlformats.org/officeDocument/2006/relationships" id="257" r:id="R8fd4cf8a26cf4798"/>
    <p:sldId xmlns:r="http://schemas.openxmlformats.org/officeDocument/2006/relationships" id="258" r:id="R11781d49e0574d24"/>
    <p:sldId xmlns:r="http://schemas.openxmlformats.org/officeDocument/2006/relationships" id="259" r:id="R627fa2fbe9594516"/>
    <p:sldId xmlns:r="http://schemas.openxmlformats.org/officeDocument/2006/relationships" id="260" r:id="R94ef521ea52d4d5e"/>
    <p:sldId xmlns:r="http://schemas.openxmlformats.org/officeDocument/2006/relationships" id="261" r:id="R7d48ad76dfb246b7"/>
    <p:sldId xmlns:r="http://schemas.openxmlformats.org/officeDocument/2006/relationships" id="262" r:id="Rdcafeb28dfaf4262"/>
    <p:sldId xmlns:r="http://schemas.openxmlformats.org/officeDocument/2006/relationships" id="263" r:id="Rf7716c9015d04342"/>
    <p:sldId xmlns:r="http://schemas.openxmlformats.org/officeDocument/2006/relationships" id="264" r:id="R32dd6b9f4d434c50"/>
    <p:sldId xmlns:r="http://schemas.openxmlformats.org/officeDocument/2006/relationships" id="265" r:id="R85c1cd3771124321"/>
    <p:sldId xmlns:r="http://schemas.openxmlformats.org/officeDocument/2006/relationships" id="266" r:id="R111e1f2cb11e4944"/>
    <p:sldId xmlns:r="http://schemas.openxmlformats.org/officeDocument/2006/relationships" id="267" r:id="Rf56cb464eafb4b98"/>
    <p:sldId xmlns:r="http://schemas.openxmlformats.org/officeDocument/2006/relationships" id="268" r:id="Rd2ea4cfb8dd94ca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23f09725034469f" /><Relationship Type="http://schemas.openxmlformats.org/officeDocument/2006/relationships/slideMaster" Target="/ppt/slideMasters/slideMaster1.xml" Id="R776db79f112344fa" /><Relationship Type="http://schemas.openxmlformats.org/officeDocument/2006/relationships/notesMaster" Target="/ppt/notesMasters/notesMaster1.xml" Id="Rbec8b8b7342a4296" /><Relationship Type="http://schemas.openxmlformats.org/officeDocument/2006/relationships/presProps" Target="/ppt/presProps.xml" Id="Rf91fa45adf7f40b1" /><Relationship Type="http://schemas.openxmlformats.org/officeDocument/2006/relationships/tableStyles" Target="/ppt/tableStyles.xml" Id="R4eaafd66c67f468e" /><Relationship Type="http://schemas.openxmlformats.org/officeDocument/2006/relationships/slide" Target="/ppt/slides/slide1.xml" Id="R431f37206b8a4cfb" /><Relationship Type="http://schemas.openxmlformats.org/officeDocument/2006/relationships/slide" Target="/ppt/slides/slide2.xml" Id="R8fd4cf8a26cf4798" /><Relationship Type="http://schemas.openxmlformats.org/officeDocument/2006/relationships/slide" Target="/ppt/slides/slide3.xml" Id="R11781d49e0574d24" /><Relationship Type="http://schemas.openxmlformats.org/officeDocument/2006/relationships/slide" Target="/ppt/slides/slide4.xml" Id="R627fa2fbe9594516" /><Relationship Type="http://schemas.openxmlformats.org/officeDocument/2006/relationships/slide" Target="/ppt/slides/slide5.xml" Id="R94ef521ea52d4d5e" /><Relationship Type="http://schemas.openxmlformats.org/officeDocument/2006/relationships/slide" Target="/ppt/slides/slide6.xml" Id="R7d48ad76dfb246b7" /><Relationship Type="http://schemas.openxmlformats.org/officeDocument/2006/relationships/slide" Target="/ppt/slides/slide7.xml" Id="Rdcafeb28dfaf4262" /><Relationship Type="http://schemas.openxmlformats.org/officeDocument/2006/relationships/slide" Target="/ppt/slides/slide8.xml" Id="Rf7716c9015d04342" /><Relationship Type="http://schemas.openxmlformats.org/officeDocument/2006/relationships/slide" Target="/ppt/slides/slide9.xml" Id="R32dd6b9f4d434c50" /><Relationship Type="http://schemas.openxmlformats.org/officeDocument/2006/relationships/slide" Target="/ppt/slides/slide10.xml" Id="R85c1cd3771124321" /><Relationship Type="http://schemas.openxmlformats.org/officeDocument/2006/relationships/slide" Target="/ppt/slides/slide11.xml" Id="R111e1f2cb11e4944" /><Relationship Type="http://schemas.openxmlformats.org/officeDocument/2006/relationships/slide" Target="/ppt/slides/slide12.xml" Id="Rf56cb464eafb4b98" /><Relationship Type="http://schemas.openxmlformats.org/officeDocument/2006/relationships/slide" Target="/ppt/slides/slide13.xml" Id="Rd2ea4cfb8dd94ca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24c7d7568c4475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d7b73927f344919" /><Relationship Type="http://schemas.openxmlformats.org/officeDocument/2006/relationships/notesMaster" Target="/ppt/notesMasters/notesMaster1.xml" Id="R57be7f00e8d848a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168999eadd74f18" /><Relationship Type="http://schemas.openxmlformats.org/officeDocument/2006/relationships/notesMaster" Target="/ppt/notesMasters/notesMaster1.xml" Id="R05f7b8fd09fb478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0536b39529c4f06" /><Relationship Type="http://schemas.openxmlformats.org/officeDocument/2006/relationships/notesMaster" Target="/ppt/notesMasters/notesMaster1.xml" Id="R1895c9af841d44a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b0ddf43607648c8" /><Relationship Type="http://schemas.openxmlformats.org/officeDocument/2006/relationships/notesMaster" Target="/ppt/notesMasters/notesMaster1.xml" Id="R1fe3e7b8702a410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18afae3679048c8" /><Relationship Type="http://schemas.openxmlformats.org/officeDocument/2006/relationships/notesMaster" Target="/ppt/notesMasters/notesMaster1.xml" Id="R6bb7e399cf7447c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d773987743b4074" /><Relationship Type="http://schemas.openxmlformats.org/officeDocument/2006/relationships/notesMaster" Target="/ppt/notesMasters/notesMaster1.xml" Id="R64b4df92e4a94e8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f4830aaf307454d" /><Relationship Type="http://schemas.openxmlformats.org/officeDocument/2006/relationships/notesMaster" Target="/ppt/notesMasters/notesMaster1.xml" Id="R2840d010a266481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be8325722544ca0" /><Relationship Type="http://schemas.openxmlformats.org/officeDocument/2006/relationships/notesMaster" Target="/ppt/notesMasters/notesMaster1.xml" Id="Rb06d441e47364ae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8d2860c145044d2" /><Relationship Type="http://schemas.openxmlformats.org/officeDocument/2006/relationships/notesMaster" Target="/ppt/notesMasters/notesMaster1.xml" Id="Re975fb5a40ba44b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ebcd4c54bd84aec" /><Relationship Type="http://schemas.openxmlformats.org/officeDocument/2006/relationships/notesMaster" Target="/ppt/notesMasters/notesMaster1.xml" Id="R978da3db66e246d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4fb27cc1b6a4943" /><Relationship Type="http://schemas.openxmlformats.org/officeDocument/2006/relationships/notesMaster" Target="/ppt/notesMasters/notesMaster1.xml" Id="Rd2aee2896242459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ce95a1183bf4ba5" /><Relationship Type="http://schemas.openxmlformats.org/officeDocument/2006/relationships/notesMaster" Target="/ppt/notesMasters/notesMaster1.xml" Id="R7171e21c0fe141b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fa40740319a4173" /><Relationship Type="http://schemas.openxmlformats.org/officeDocument/2006/relationships/notesMaster" Target="/ppt/notesMasters/notesMaster1.xml" Id="Rb342ee800e6346e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bf68ae0c7b9451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137275dc46f45b0" /><Relationship Type="http://schemas.openxmlformats.org/officeDocument/2006/relationships/slideLayout" Target="/ppt/slideLayouts/slideLayout1.xml" Id="Rdf8ecdd96d154b4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f8ecdd96d154b4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47640b386b4cc2" /><Relationship Type="http://schemas.openxmlformats.org/officeDocument/2006/relationships/image" Target="/ppt/media/image.bin" Id="R6117293e66014247" /><Relationship Type="http://schemas.openxmlformats.org/officeDocument/2006/relationships/notesSlide" Target="/ppt/notesSlides/notesSlide1.xml" Id="R3746ad95ad31435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8213998e634bd6" /><Relationship Type="http://schemas.openxmlformats.org/officeDocument/2006/relationships/notesSlide" Target="/ppt/notesSlides/notesSlide2.xml" Id="R2f8dfbc70ae84cc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81544c172d4cb2" /><Relationship Type="http://schemas.openxmlformats.org/officeDocument/2006/relationships/notesSlide" Target="/ppt/notesSlides/notesSlide3.xml" Id="R7be47b103b944a2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b5347b19874784" /><Relationship Type="http://schemas.openxmlformats.org/officeDocument/2006/relationships/notesSlide" Target="/ppt/notesSlides/notesSlide4.xml" Id="Rcd40ef20c6b144e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dc41befb79d4fa8" /><Relationship Type="http://schemas.openxmlformats.org/officeDocument/2006/relationships/image" Target="/ppt/media/image2.bin" Id="Rf0b4d0a7e8e24f58" /><Relationship Type="http://schemas.openxmlformats.org/officeDocument/2006/relationships/notesSlide" Target="/ppt/notesSlides/notesSlide5.xml" Id="R6efd05487500431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15d5ba64cc4d84" /><Relationship Type="http://schemas.openxmlformats.org/officeDocument/2006/relationships/image" Target="/ppt/media/image3.bin" Id="R6c6f766e6a514c35" /><Relationship Type="http://schemas.openxmlformats.org/officeDocument/2006/relationships/notesSlide" Target="/ppt/notesSlides/notesSlide6.xml" Id="R4ee1c37dc3204e8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cf13dc8d874e0f" /><Relationship Type="http://schemas.openxmlformats.org/officeDocument/2006/relationships/notesSlide" Target="/ppt/notesSlides/notesSlide7.xml" Id="R8b989e3835d843e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5d0605d7f54c50" /><Relationship Type="http://schemas.openxmlformats.org/officeDocument/2006/relationships/image" Target="/ppt/media/image4.bin" Id="R1e63069d32c3494c" /><Relationship Type="http://schemas.openxmlformats.org/officeDocument/2006/relationships/notesSlide" Target="/ppt/notesSlides/notesSlide8.xml" Id="R6494de8faeba4c0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95101c06814959" /><Relationship Type="http://schemas.openxmlformats.org/officeDocument/2006/relationships/notesSlide" Target="/ppt/notesSlides/notesSlide9.xml" Id="R2a39409b9d6b4cf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29b4baa6054be4" /><Relationship Type="http://schemas.openxmlformats.org/officeDocument/2006/relationships/notesSlide" Target="/ppt/notesSlides/notesSlide10.xml" Id="Rc81f7ee7000643a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69f31e7634745cb" /><Relationship Type="http://schemas.openxmlformats.org/officeDocument/2006/relationships/notesSlide" Target="/ppt/notesSlides/notesSlide11.xml" Id="R4f6eccff608e4a1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70aa892ae64db5" /><Relationship Type="http://schemas.openxmlformats.org/officeDocument/2006/relationships/notesSlide" Target="/ppt/notesSlides/notesSlide12.xml" Id="R5baf1c68dd80482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21b6ef0f7f4747" /><Relationship Type="http://schemas.openxmlformats.org/officeDocument/2006/relationships/notesSlide" Target="/ppt/notesSlides/notesSlide13.xml" Id="R00aaefa0345e481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EA545F5-AD5F-450E-9BC0-D7A14103C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1DE754-DDAD-4EB2-A1A9-54030BA98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A266A6-2287-4C00-BB68-0D0F8579C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7C6CC4-D4AA-46AF-BF8E-735648520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F479FE-8E06-4AC9-9A5D-85A23E5D2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Shaping the Gap Before Surgery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4786FA-3458-440F-AF6C-43A070356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Can we shape and narrow Mateo's cleft before surgery, and how strong is the evidence that it helps?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9632DD-4C19-4796-A903-A16CB7C5B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Presurgical molding changes the starting geometry before repair; it does not fuse tissue, and long-term benefits remain uncertain.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17293e6601424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85399227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2C07BA8-96F0-43A8-AB19-6F016EB58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F6C06E-008E-49FB-AE3D-230C538C0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B15DB6-25FE-46D8-A26D-DBC080162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108377-B4B6-46BA-BD76-85B5BA7A1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0B63C6-2312-473F-81BF-835EE6EB0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3EF6EB-9020-4828-8883-E9D7BF463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8E1C54A-65A1-4DCF-929D-D2FEB8A7E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F72D8E-EBDA-47C9-9420-AB7C2C6C7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palate limits suction because the mouth cannot seal from the nose, so feeding support changes flow rather than blaming effort.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676563-B461-47C9-9DE6-3BA0E4DC8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2612940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E5586D1-4934-414E-98C7-1AE161E28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6C930B-A427-4112-82CB-27CE47D63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1ED16BB-2517-4197-9F1B-FE13279AA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E5CF78-202E-4729-8388-1673C67ED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92F151-C6E5-48E2-9ED0-DC92E7ACD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EAB84FD-CFBE-422E-A6E6-162FE82A1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4231C6C-A995-4733-BF2C-9BAB3FE25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97236C-BB9A-4F92-BB9F-9484E0E7A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55AE5E8-888B-456C-9D60-1E6A60BB5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E2B5547-1701-477F-9BFE-B8069E907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7E3623-292F-48E9-87F7-592FCA4FC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3F2278B-279C-4702-838E-A26F5C19D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F72D5E-9602-496A-B0A1-499CC1301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BEF1B3D-5F40-44C9-A9FA-9401302F1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9177A7A-0D54-4052-AFEF-31E26FB41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60626972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3C9328B-C263-4157-B4FB-96CE36A1B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C80AFE-80D4-4979-9522-7871AA4AB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2D7D70-2E7E-4C1B-BA52-CDEA66E14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32B7C6-CB35-4D76-8786-FABC562D9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8C71B4-ABB2-4D21-883D-FA278B94A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E42761-4C4B-4B52-A3D2-653695D37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Presurgical molding changes the starting geometry before repair; it does not fuse tissue, and long-term benefits remain uncertain.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3B03BE-E8F4-4FE5-A5E8-A45331A95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17C510-5C8A-4899-B193-E964047A2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982725-8B06-42EB-80BF-F360E60EC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DF1A1C6-C50D-45C9-8870-9C97AEEEB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F8C8373-D01A-40A7-8DED-8BC749D95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69BDAB-A012-4AF9-8F59-EFA18C908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0C3A11-6087-4BB8-A8C2-F0E07824E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423D807-3E7B-43FD-A1A5-03FB035C2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E1AD1EB-6537-4F48-B0C9-B19C07B9A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06605192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D8AD13-FE33-45E2-B4BC-FBF1EE3D1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FFEB99-A6C4-464B-8723-41235D077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5D6C66-85DF-43D4-AF5E-668D2B9C3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DB10F0-4FBD-487B-88F5-C29961053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498CDC-06C9-408B-8C23-64D107F2C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4D396B-D9BE-4F2E-AD7D-858991489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b4d0a7e8e24f58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67459326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F61E642-9CDE-4BBF-BB74-626A8EAAC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BD5018-A5E8-4713-B134-42F6FE1D8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C611FA-2888-4990-8736-60AF23A99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C6582B-964B-48E1-89BC-44068F3B4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8A2A4A-D6A0-41F4-AC35-EFF49BC1F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FA99B3-72DB-41BB-B63D-6BD685A19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guide jig aligns pieces before they are permanently joined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6f766e6a514c3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DAA11C-916C-4C40-B797-2D61C062D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66304E1-6A19-4F09-ABBE-A1E7F6112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904B89A-29DB-4CCB-A428-01428F6DB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the guide permanently join the pieces?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34DCE3-F1BD-4F72-983D-1836905DA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C9F0C84-C94B-4EF7-9BD1-26A0D6202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406E3B5-17BD-4039-9410-9EB365F1C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measurements change before fastening?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78B2BF-F97E-46DB-AFC2-4CF9AF735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FA037D-7D83-49B8-B399-D7AAF038E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11E803-FEF1-4591-8279-332EFCF72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2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evidence would be needed to know whether the early change lasts?</a:t>
            </a:r>
          </a:p>
        </p:txBody>
      </p:sp>
    </p:spTree>
    <p:extLst>
      <p:ext uri="{BB962C8B-B14F-4D97-AF65-F5344CB8AC3E}">
        <p14:creationId xmlns:p14="http://schemas.microsoft.com/office/powerpoint/2010/main" val="191449941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8DC18D7-B3D0-4C6B-B3C6-D2352FC19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69FEEF-E974-415B-AC9A-90386C695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E21498-48CB-4F1D-989E-CFEC0C6DA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E92843-8510-41BF-AF3C-5032F44C2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C4F08E-A79D-4AF6-B8D6-E5AFC49BD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05E8FC-A01C-4277-B2E7-D4A30C1BE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73581B-4C3B-40C0-951A-421670DBC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55DA759-283D-4867-A45A-F49A07532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810DFB9-D663-4B48-A4C9-F9CF6A9FA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Distinguish positioning from closure.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3A03844-71D4-4520-B07E-757488291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CA14D23-ACE3-4C0D-9B57-CEABAC3F5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6D0ADED-EA38-4992-9BBC-69F084F38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the preoperative change.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2647C7-75B6-44B2-B60D-A93F06FE9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F867A45-A957-481C-A9E3-68BFD1234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CDFCC58-92A2-46C0-86A0-CF77A92D8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short-term geometry from long-term function and appearance.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D0A8B13-BA2D-4BF9-8AC0-256184343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Infant tissues grow and respond biologically. They are not rigid workshop pieces.</a:t>
            </a:r>
          </a:p>
        </p:txBody>
      </p:sp>
    </p:spTree>
    <p:extLst>
      <p:ext uri="{BB962C8B-B14F-4D97-AF65-F5344CB8AC3E}">
        <p14:creationId xmlns:p14="http://schemas.microsoft.com/office/powerpoint/2010/main" val="75177637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3B24CE4-FF02-4AA2-BEB9-B33F41EB4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1B6C44-10F0-4EF7-A62C-7D6DC83AE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6F2E02-0572-41ED-8450-B8CA32C9A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2A5F7F-AC49-4BFC-9003-4910C9F6C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FB7F51-447C-446E-9296-684AF44F8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Evaluate nasoalveolar molding for Mateo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04F193-0B6A-45E5-98D4-B48470D7C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63069d32c3494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4FFD783-DF45-4A8B-81A7-5B1CF032F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08E539-C6A0-4B9C-9AB5-36450114C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14F7C01-1AB2-4B38-92EF-96654E48D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supplied model shows Mateo's alveolar gap narrowing during monitored appliance use.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5BA600D-3080-4614-B709-4A7EA7AD0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26FD84D-EA90-485A-959D-F3BDD1B1D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0F98CE-6A7E-4D26-80B2-4D0370E35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appliance does not create tissue fusion or replace surgery.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D34792-96C0-4BD5-94D3-EDA6CE231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B68ACD-A0F5-4B34-B62E-8600DB055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3F72D88-7908-4EA3-8233-E0812F3BA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Systematic reviews report low or very low certainty for many long-term outcomes.</a:t>
            </a:r>
          </a:p>
        </p:txBody>
      </p:sp>
    </p:spTree>
    <p:extLst>
      <p:ext uri="{BB962C8B-B14F-4D97-AF65-F5344CB8AC3E}">
        <p14:creationId xmlns:p14="http://schemas.microsoft.com/office/powerpoint/2010/main" val="61604018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54265D0-C2EB-4564-B8AD-37940474D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F79F31-298B-41F3-A6DA-5673FE41F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BE1761-2B82-4421-97EB-7564FEAA8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AB6509-F28B-4A94-9E73-5F1FAF4F7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649F07-FCAB-4D46-8713-EDC820CD0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B9B98B-25E3-45B4-A19D-917C46AF8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4C71B59-1CF8-466E-B538-E507472D7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E68BB7-FB47-4F22-9FE8-03B7C7DC4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Guide jig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BE57069-F9F0-4736-9C12-2EEF6BD9C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67DF47D-87D8-4CCD-9E17-539CF2F80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E6B5531-BA16-4EAC-95D5-0DA5FDC25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Nasoalveolar molding appliance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CFE4B89-41BE-4ACC-ADEF-9D159218D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5D4155-351F-49BA-B6F3-019E62C21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Aligned pieces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5CB6FBB-44D8-4C0A-BD9E-9375E9B7B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23DF9A2-4E88-46C7-9ED5-2F9DCACD9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CBF9A4D-66A2-47FA-8FE2-6C84D5005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Changed alveolar and nasal position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CAA3A97-8598-4759-9304-1325E2CA4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B4140BD-F9A1-434D-88E6-E641F66DC6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Final fastening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14BDBEE-BE42-4DFC-AA41-A4086D8AD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EDF75A1-830F-42D6-8DCE-AD46AF8A1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66A8FD7-90A2-4D6A-8724-9CC3050B1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Later surgical repair</a:t>
            </a:r>
          </a:p>
        </p:txBody>
      </p:sp>
    </p:spTree>
    <p:extLst>
      <p:ext uri="{BB962C8B-B14F-4D97-AF65-F5344CB8AC3E}">
        <p14:creationId xmlns:p14="http://schemas.microsoft.com/office/powerpoint/2010/main" val="207659773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A87C908-1EDB-4DED-B959-49259C7F0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1665AE-DEDE-4D49-A6A2-80A465C57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F42EAA-5D7F-45EA-82E9-0C6375348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8EFBFA-1E6B-4ACA-99C0-01E2FF870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9DDC1A-9ABD-43AE-9566-0BBC385F2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7F7C3B-B678-4667-9CC9-0DE8456BE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team orthodontist counseling Mateo's parents.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367E6A5-A71C-4214-8DCD-64AAE709E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D48857F-EE98-4F77-B809-13816487B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can attend frequent visits but was told molding…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84ACB19-BD4E-41CF-9AF7-ECFD14E44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1D36613-DD14-41E0-B2DB-9AA7BC126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49C9B6-DC1A-40A2-BE47-D1DA70D37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Offer it as an optional positioning tool…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10EEF45-0563-4044-8099-2EF7C6169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A4FE633-9B1E-400E-A341-BCA3E9F01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25A9C2-885A-456A-9FDB-CF0F7F1ED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Promise permanent closure and no later surgery.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669B6F-0354-4A0B-9B8D-F0D6FC610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478C5A8-6441-4F15-A10E-A27EB7610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DC3D773-0615-4A3C-9AAD-A6E3253CF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the appliance cannot change any preoperative…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BB066EB-874D-45D9-8F23-C60A45087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counseling statement and cite one measured…</a:t>
            </a:r>
          </a:p>
        </p:txBody>
      </p:sp>
    </p:spTree>
    <p:extLst>
      <p:ext uri="{BB962C8B-B14F-4D97-AF65-F5344CB8AC3E}">
        <p14:creationId xmlns:p14="http://schemas.microsoft.com/office/powerpoint/2010/main" val="164636786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1453F0B-BFA6-4F77-811B-4C8ADDE81B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A57F4C-912A-4029-8634-7AA6CDC13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DB7DEC-89C1-4711-BA9F-9722A83FD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F7F61F-28BE-4F48-AD56-354CE0FBA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B87DC0-005A-4798-97B1-7919E0272C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067997-A513-4F76-A31D-21B466566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ECDC8ED-2A29-49A7-ACCC-9EFFC405F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6C54136-CF7E-43D3-A1F6-BA1D9AF28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Offer it as an optional positioning tool with workload and evidence limits explained.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472B08-1CAF-4F7B-A484-8C65EBDBB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64125CB-ADF1-41AE-A8F5-391FCCFFE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193CC7-F3D7-4D18-9570-FD16D4D6D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ANA07-E1 + ANA07-E2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46B1A59-5AB8-427D-87D3-653512607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509557-37CD-4AA0-AA8C-E853F7764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C08EF4A-234E-4824-B106-ABE3DB00B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short-term positioning evidence. You may not guarantee long-term appearance, function, or fewer operations.</a:t>
            </a:r>
          </a:p>
        </p:txBody>
      </p:sp>
    </p:spTree>
    <p:extLst>
      <p:ext uri="{BB962C8B-B14F-4D97-AF65-F5344CB8AC3E}">
        <p14:creationId xmlns:p14="http://schemas.microsoft.com/office/powerpoint/2010/main" val="204772346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6B49625-5992-4110-AE02-115F8264A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1B169C-D8BE-4F21-9035-6C8A9571F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F6E46F-C89A-43F1-AE51-3B01627F9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56AA18-BC1C-442C-8345-8D19F6B2D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2A34B8-ACEB-400B-A4D9-6C9F12925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60616BE-AB6B-488C-B0B6-BA736191F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76BF3F-CD0C-437B-941A-793A9F1E5F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FABFE1-9EED-4CDF-809F-8A7F0391A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Presurgical molding changes the starting geometry before repair; it does not fuse tissue, and long-term benefits remain uncertain.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899B31-1545-4EDD-9615-0BFE071CD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ED7329D-2F39-4C00-A843-FE5615293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55F1E3-F86B-420C-A1E7-4269BA3E8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have shaped Mateo's cleft into a better starting position and kept him feeding. The gap is narrower…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3BFEBA4-C7EA-4427-9CCF-35C011D8F8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98239494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E530DE-D0BC-4EF6-91FB-FFA953742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5C7406-91D3-438C-8626-16B1DD1E4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7D3209-8A38-4509-A872-BE619CCFB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B7D3CF-2069-41C6-85C0-6349302A6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4EDAE3-5E0C-42BF-82F2-C7BED0334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7B0E52-163C-41FB-9F52-B4F40A882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93F038-3F79-472D-AA47-EB964DA15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Esenlik et al. 2020, NAM Therapy: Evidence-Based Results (CPCJ)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Yarholar et al. 2021, NAM Cleft Protocol: Long-Term Outcomes to Facial Maturity (Plast Reconstr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Rossell-Perry et al. 2020, Surgical NAM for Bilateral Cleft and Systematic Review (PRS Glob Open)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70D5668-BFA2-41D9-96AF-3226EC208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A6A547-F007-431A-86FC-9C7131368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FA6F4A-6B9E-45D8-ADD5-D1C4BA939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Structure and function; orthodontic and skeletal form • Evaluating the quality of evidence behind a treatment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730251E-DB5B-4EFC-AB86-59EA4F11F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17F02B-187F-4B5F-90E6-EFC28E164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A1F39A-2A61-4B8C-B8F3-D924FA62C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94563044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2026-07-11T03:27:39.0800000Z</dcterms:created>
  <dcterms:modified xsi:type="dcterms:W3CDTF">2026-07-11T03:27:39.0800000Z</dcterms:modified>
</coreProperties>
</file>