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ff158ff8ab764d25" /><Relationship Type="http://schemas.openxmlformats.org/officeDocument/2006/relationships/extended-properties" Target="/docProps/app.xml" Id="R264643783b874328" /><Relationship Type="http://schemas.openxmlformats.org/officeDocument/2006/relationships/officeDocument" Target="/ppt/presentation.xml" Id="R331fcab28d2b46b7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e288c5fa5b954922"/>
  </p:sldMasterIdLst>
  <p:notesMasterIdLst>
    <p:notesMasterId xmlns:r="http://schemas.openxmlformats.org/officeDocument/2006/relationships" r:id="Re31a696b81394d5d"/>
  </p:notesMasterIdLst>
  <p:sldIdLst>
    <p:sldId xmlns:r="http://schemas.openxmlformats.org/officeDocument/2006/relationships" id="256" r:id="R648b703330564c09"/>
    <p:sldId xmlns:r="http://schemas.openxmlformats.org/officeDocument/2006/relationships" id="257" r:id="R41f649f2ed584436"/>
    <p:sldId xmlns:r="http://schemas.openxmlformats.org/officeDocument/2006/relationships" id="258" r:id="Rd9ef76ffc0ad45b7"/>
    <p:sldId xmlns:r="http://schemas.openxmlformats.org/officeDocument/2006/relationships" id="259" r:id="R938b8bf472ef4178"/>
    <p:sldId xmlns:r="http://schemas.openxmlformats.org/officeDocument/2006/relationships" id="260" r:id="Re500d78ea10947ac"/>
    <p:sldId xmlns:r="http://schemas.openxmlformats.org/officeDocument/2006/relationships" id="261" r:id="R6d0e4aa0e043424e"/>
    <p:sldId xmlns:r="http://schemas.openxmlformats.org/officeDocument/2006/relationships" id="262" r:id="Rdbcc3089d8314ca6"/>
    <p:sldId xmlns:r="http://schemas.openxmlformats.org/officeDocument/2006/relationships" id="263" r:id="R71e0f78a880e4d1e"/>
    <p:sldId xmlns:r="http://schemas.openxmlformats.org/officeDocument/2006/relationships" id="264" r:id="Rd47f2b4b9fe24ef0"/>
    <p:sldId xmlns:r="http://schemas.openxmlformats.org/officeDocument/2006/relationships" id="265" r:id="R6c3fdd1d6da74566"/>
    <p:sldId xmlns:r="http://schemas.openxmlformats.org/officeDocument/2006/relationships" id="266" r:id="Rc06ade7c9f12456e"/>
    <p:sldId xmlns:r="http://schemas.openxmlformats.org/officeDocument/2006/relationships" id="267" r:id="Ra1ee232d399e420d"/>
    <p:sldId xmlns:r="http://schemas.openxmlformats.org/officeDocument/2006/relationships" id="268" r:id="R82c9961d5a22457e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706c262f8501412d" /><Relationship Type="http://schemas.openxmlformats.org/officeDocument/2006/relationships/slideMaster" Target="/ppt/slideMasters/slideMaster1.xml" Id="Re288c5fa5b954922" /><Relationship Type="http://schemas.openxmlformats.org/officeDocument/2006/relationships/notesMaster" Target="/ppt/notesMasters/notesMaster1.xml" Id="Re31a696b81394d5d" /><Relationship Type="http://schemas.openxmlformats.org/officeDocument/2006/relationships/presProps" Target="/ppt/presProps.xml" Id="Rc75f5578ccde4728" /><Relationship Type="http://schemas.openxmlformats.org/officeDocument/2006/relationships/tableStyles" Target="/ppt/tableStyles.xml" Id="R43d7248ee46b4211" /><Relationship Type="http://schemas.openxmlformats.org/officeDocument/2006/relationships/slide" Target="/ppt/slides/slide1.xml" Id="R648b703330564c09" /><Relationship Type="http://schemas.openxmlformats.org/officeDocument/2006/relationships/slide" Target="/ppt/slides/slide2.xml" Id="R41f649f2ed584436" /><Relationship Type="http://schemas.openxmlformats.org/officeDocument/2006/relationships/slide" Target="/ppt/slides/slide3.xml" Id="Rd9ef76ffc0ad45b7" /><Relationship Type="http://schemas.openxmlformats.org/officeDocument/2006/relationships/slide" Target="/ppt/slides/slide4.xml" Id="R938b8bf472ef4178" /><Relationship Type="http://schemas.openxmlformats.org/officeDocument/2006/relationships/slide" Target="/ppt/slides/slide5.xml" Id="Re500d78ea10947ac" /><Relationship Type="http://schemas.openxmlformats.org/officeDocument/2006/relationships/slide" Target="/ppt/slides/slide6.xml" Id="R6d0e4aa0e043424e" /><Relationship Type="http://schemas.openxmlformats.org/officeDocument/2006/relationships/slide" Target="/ppt/slides/slide7.xml" Id="Rdbcc3089d8314ca6" /><Relationship Type="http://schemas.openxmlformats.org/officeDocument/2006/relationships/slide" Target="/ppt/slides/slide8.xml" Id="R71e0f78a880e4d1e" /><Relationship Type="http://schemas.openxmlformats.org/officeDocument/2006/relationships/slide" Target="/ppt/slides/slide9.xml" Id="Rd47f2b4b9fe24ef0" /><Relationship Type="http://schemas.openxmlformats.org/officeDocument/2006/relationships/slide" Target="/ppt/slides/slide10.xml" Id="R6c3fdd1d6da74566" /><Relationship Type="http://schemas.openxmlformats.org/officeDocument/2006/relationships/slide" Target="/ppt/slides/slide11.xml" Id="Rc06ade7c9f12456e" /><Relationship Type="http://schemas.openxmlformats.org/officeDocument/2006/relationships/slide" Target="/ppt/slides/slide12.xml" Id="Ra1ee232d399e420d" /><Relationship Type="http://schemas.openxmlformats.org/officeDocument/2006/relationships/slide" Target="/ppt/slides/slide13.xml" Id="R82c9961d5a22457e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7be4c5f1149b425e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a7afa31f53ea41a2" /><Relationship Type="http://schemas.openxmlformats.org/officeDocument/2006/relationships/notesMaster" Target="/ppt/notesMasters/notesMaster1.xml" Id="R64066d11535b4b6b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5452583345074fa8" /><Relationship Type="http://schemas.openxmlformats.org/officeDocument/2006/relationships/notesMaster" Target="/ppt/notesMasters/notesMaster1.xml" Id="R3f44e69e09734862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49fe7f7535434809" /><Relationship Type="http://schemas.openxmlformats.org/officeDocument/2006/relationships/notesMaster" Target="/ppt/notesMasters/notesMaster1.xml" Id="Re5cda193919d4668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f62b52b9f4014713" /><Relationship Type="http://schemas.openxmlformats.org/officeDocument/2006/relationships/notesMaster" Target="/ppt/notesMasters/notesMaster1.xml" Id="Ref546a1068774625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10bfd452654542c9" /><Relationship Type="http://schemas.openxmlformats.org/officeDocument/2006/relationships/notesMaster" Target="/ppt/notesMasters/notesMaster1.xml" Id="R9981faf7683341c3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b3521ac1be2c4a2f" /><Relationship Type="http://schemas.openxmlformats.org/officeDocument/2006/relationships/notesMaster" Target="/ppt/notesMasters/notesMaster1.xml" Id="Rcb4f3d9085ab476d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0ae8ea984e9641e9" /><Relationship Type="http://schemas.openxmlformats.org/officeDocument/2006/relationships/notesMaster" Target="/ppt/notesMasters/notesMaster1.xml" Id="R162f44b604eb4c59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fb6a8efb618944c8" /><Relationship Type="http://schemas.openxmlformats.org/officeDocument/2006/relationships/notesMaster" Target="/ppt/notesMasters/notesMaster1.xml" Id="R43e3bd0c33f343b8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e1232916945a4c70" /><Relationship Type="http://schemas.openxmlformats.org/officeDocument/2006/relationships/notesMaster" Target="/ppt/notesMasters/notesMaster1.xml" Id="Rcda30bfc04fb4354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03d2d90967cd4236" /><Relationship Type="http://schemas.openxmlformats.org/officeDocument/2006/relationships/notesMaster" Target="/ppt/notesMasters/notesMaster1.xml" Id="R5a324490d0974ff0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90d7616389fe4079" /><Relationship Type="http://schemas.openxmlformats.org/officeDocument/2006/relationships/notesMaster" Target="/ppt/notesMasters/notesMaster1.xml" Id="R2db1c411b45f472e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dda68d35d2a24f18" /><Relationship Type="http://schemas.openxmlformats.org/officeDocument/2006/relationships/notesMaster" Target="/ppt/notesMasters/notesMaster1.xml" Id="R180cf5166c5144bf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aa43628b95444e70" /><Relationship Type="http://schemas.openxmlformats.org/officeDocument/2006/relationships/notesMaster" Target="/ppt/notesMasters/notesMaster1.xml" Id="Rb973c19cc0474822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18075e45373a4e4e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ee296205c0df44a9" /><Relationship Type="http://schemas.openxmlformats.org/officeDocument/2006/relationships/slideLayout" Target="/ppt/slideLayouts/slideLayout1.xml" Id="Rdf9ba9db06e643b1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df9ba9db06e643b1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32bc91ef8e74ddb" /><Relationship Type="http://schemas.openxmlformats.org/officeDocument/2006/relationships/notesSlide" Target="/ppt/notesSlides/notesSlide1.xml" Id="Rdf073a8f871f4da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b1309d0193f4b06" /><Relationship Type="http://schemas.openxmlformats.org/officeDocument/2006/relationships/notesSlide" Target="/ppt/notesSlides/notesSlide10.xml" Id="R8faad9c559ff4137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41df6677d70447c" /><Relationship Type="http://schemas.openxmlformats.org/officeDocument/2006/relationships/notesSlide" Target="/ppt/notesSlides/notesSlide11.xml" Id="R8c511e1e203040a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994e6466b684f93" /><Relationship Type="http://schemas.openxmlformats.org/officeDocument/2006/relationships/notesSlide" Target="/ppt/notesSlides/notesSlide12.xml" Id="Rda8b8e7a0a434fa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49d116826114c11" /><Relationship Type="http://schemas.openxmlformats.org/officeDocument/2006/relationships/notesSlide" Target="/ppt/notesSlides/notesSlide13.xml" Id="Rc041f0dd7f55449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9f4f2265e504435" /><Relationship Type="http://schemas.openxmlformats.org/officeDocument/2006/relationships/notesSlide" Target="/ppt/notesSlides/notesSlide2.xml" Id="R55028040f693410b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6d5ab2cf78c4e19" /><Relationship Type="http://schemas.openxmlformats.org/officeDocument/2006/relationships/notesSlide" Target="/ppt/notesSlides/notesSlide3.xml" Id="Rb4f5b39cd06f4118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92e26ba72114072" /><Relationship Type="http://schemas.openxmlformats.org/officeDocument/2006/relationships/notesSlide" Target="/ppt/notesSlides/notesSlide4.xml" Id="Rcb0f9edf20ca47f9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8fbc9e0ed064beb" /><Relationship Type="http://schemas.openxmlformats.org/officeDocument/2006/relationships/image" Target="/ppt/media/image.png" Id="R8563e917731a4c12" /><Relationship Type="http://schemas.openxmlformats.org/officeDocument/2006/relationships/notesSlide" Target="/ppt/notesSlides/notesSlide5.xml" Id="R66c5dc3e059a4ec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32db537e40241b5" /><Relationship Type="http://schemas.openxmlformats.org/officeDocument/2006/relationships/image" Target="/ppt/media/image2.png" Id="R4ca353c612464e7d" /><Relationship Type="http://schemas.openxmlformats.org/officeDocument/2006/relationships/notesSlide" Target="/ppt/notesSlides/notesSlide6.xml" Id="Re0102ac3bf8c488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79a11bc3be143be" /><Relationship Type="http://schemas.openxmlformats.org/officeDocument/2006/relationships/notesSlide" Target="/ppt/notesSlides/notesSlide7.xml" Id="R05d90dad7a854ca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e1502b0aa404b84" /><Relationship Type="http://schemas.openxmlformats.org/officeDocument/2006/relationships/image" Target="/ppt/media/image3.png" Id="R137e424f8a284db7" /><Relationship Type="http://schemas.openxmlformats.org/officeDocument/2006/relationships/notesSlide" Target="/ppt/notesSlides/notesSlide8.xml" Id="R3e0e4924c0474075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1110da293b64e40" /><Relationship Type="http://schemas.openxmlformats.org/officeDocument/2006/relationships/notesSlide" Target="/ppt/notesSlides/notesSlide9.xml" Id="Re14182da18c44639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6201081-23F2-49AB-8374-10D1C05FC8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25EEA1F-50B8-4559-B3E3-47602AE578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9C577D6-AB17-48EC-A4EA-F7EE459E8E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07A6B9E-E845-4281-A4C1-876CC76EEB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2302DD2-AF48-4AF4-ACB9-B0EF9E4FB4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Craniofacial Research Track | John Hay Biomedical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9282A90-75B2-430F-8045-7ED7AE7D4A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82789B9-5F9F-4C79-8125-D87FA67A11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Fusion Requires Sculpting, Not Just Growth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B9880ED-86FB-455F-88D4-2B318CFA45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How do two growing palatal shelves become one continuous structure?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7986AEB-A1E0-419B-88BE-AF786732F8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 2: Development is sculpting, not just growth.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E124695-FE0A-43E3-9595-EE49D13136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3857625"/>
            <a:ext cx="95250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2025">
                <a:solidFill>
                  <a:srgbClr val="CDE9DA"/>
                </a:solidFill>
              </a:defRPr>
            </a:pPr>
            <a:r>
              <a:rPr sz="2025">
                <a:solidFill>
                  <a:srgbClr val="CDE9DA"/>
                </a:solidFill>
              </a:rPr>
              <a:t>Fusion succeeds when tissues grow together and then actively remodel the seam between them. Removal is part of construction.</a:t>
            </a:r>
          </a:p>
        </p:txBody>
      </p:sp>
    </p:spTree>
    <p:extLst>
      <p:ext uri="{BB962C8B-B14F-4D97-AF65-F5344CB8AC3E}">
        <p14:creationId xmlns:p14="http://schemas.microsoft.com/office/powerpoint/2010/main" val="1290764105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2678D51-D8A3-4F25-9FD5-0FCE6BAD54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9C0A9B4-8AD9-4055-B13D-971A5678DC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0F92DC0-7C2E-4B48-82E2-C0946ECC2D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AD1D325-10C2-4BB8-B277-FA2E74A13A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07FF711-31D7-4166-BE61-3A55B85C7A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Concrete decision: evidence has a job to do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07459F7-F8EE-41AE-9F03-CB2BABBD95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10/13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9C1A993-710F-4A16-8F5B-76F0887D1E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Your team has to make a call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BC94A2C-1CAA-4E59-B9E7-032A98487C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90750"/>
            <a:ext cx="10382250" cy="2047875"/>
          </a:xfrm>
          <a:prstGeom xmlns:a="http://schemas.openxmlformats.org/drawingml/2006/main" prst="roundRect">
            <a:avLst>
              <a:gd name="adj" fmla="val 3721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CA269D9-164F-41C5-B7DD-2AB17C4228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457450"/>
            <a:ext cx="2476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SITUATION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BAD9F60-D012-4785-B91D-4AB5A42479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857500"/>
            <a:ext cx="9763125" cy="1123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Control palatal shelves contact and then become continuous. In a TGFB3-reduced model, the shelves contact but a persistent epithelial seam remains. Which step has the most direct evidence of failure: shelf growth, shelf contact, or seam remodeling?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2E9EE57-D158-40B3-B745-8AC620AADC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Require a claim, the evidence in the situation, and reasoning that uses today's analogy rule.</a:t>
            </a:r>
          </a:p>
        </p:txBody>
      </p:sp>
    </p:spTree>
    <p:extLst>
      <p:ext uri="{BB962C8B-B14F-4D97-AF65-F5344CB8AC3E}">
        <p14:creationId xmlns:p14="http://schemas.microsoft.com/office/powerpoint/2010/main" val="1137972346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DE934322-5E22-498E-B359-7CF4742EDD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9523441-1CB7-4982-80E2-E301B379F2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1BA20D1-6A23-47C8-8C29-4394EBAB87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245E007-11FB-4F70-A407-78FDF27044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322D11C-ABD3-423F-8E43-F6E652EF38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Decision reveal: defend the conclusion with evidence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5861D3E-F186-4517-880F-C197326F8C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F7E13B1-1796-46D5-A6D7-C09A118430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Make the strongest evidence-based decision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E9F9952-7BD8-4A79-9D4B-26DAB9A177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476500"/>
            <a:ext cx="1714500" cy="11430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5814D5C-E102-42E1-AC73-33B128E903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667000"/>
            <a:ext cx="1295400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DECISION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9EBBE67-A51F-4A44-A4AE-F5313766D2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28860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A7AF9E2-D961-462F-B391-9E4F8C9B97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190750"/>
            <a:ext cx="6667500" cy="17145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D0A36D0-84DD-44D6-BBC1-0BA8A3935C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95800" y="2381250"/>
            <a:ext cx="62484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575" b="1">
                <a:solidFill>
                  <a:srgbClr val="F7FCF9"/>
                </a:solidFill>
              </a:defRPr>
            </a:pPr>
            <a:r>
              <a:rPr sz="1575" b="1">
                <a:solidFill>
                  <a:srgbClr val="F7FCF9"/>
                </a:solidFill>
              </a:rPr>
              <a:t>Choose seam remodeling. The shelves made contact, so more growth is not the immediate fix. Next we follow the gene-to-protein instruction chain that can affect a cell behavior.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9F3538A-7900-42C6-A4FF-261100832F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" y="4762500"/>
            <a:ext cx="990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>
                <a:solidFill>
                  <a:srgbClr val="CDE9DA"/>
                </a:solidFill>
              </a:defRPr>
            </a:pPr>
            <a:r>
              <a:rPr sz="1650">
                <a:solidFill>
                  <a:srgbClr val="CDE9DA"/>
                </a:solidFill>
              </a:rPr>
              <a:t>Socratic follow-up: Which fact in the scenario made a different answer less defensible?</a:t>
            </a:r>
          </a:p>
        </p:txBody>
      </p:sp>
    </p:spTree>
    <p:extLst>
      <p:ext uri="{BB962C8B-B14F-4D97-AF65-F5344CB8AC3E}">
        <p14:creationId xmlns:p14="http://schemas.microsoft.com/office/powerpoint/2010/main" val="1918440641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E6A4552-5E80-4E04-8AF0-56596B6D5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F597E35-3EC7-49D8-8F0D-72162AFD90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7B22E44-057F-434D-903E-02D188E338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AA6577E-606A-4775-B584-3FD79F75CB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842668B-AD45-4366-9AD6-88B0E5A2DE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Exit ticket and bridge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251F6F8-981E-4846-9708-49738E0C7C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3520042-3A35-4014-A3A6-141CED72EC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Leave with the idea. Enter with the next question.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96E7B25-6CEC-4374-9F04-C718810A1C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2E35426-CD26-4F67-9B46-152F2FA482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571750"/>
            <a:ext cx="190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TODAY'S EXIT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7CBCC61-2CF8-4840-A3AC-7E8DD2638F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6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Use the word sculpting to explain fusion. Then ask: what molecular instructions help cells build and remodel at the right time?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469C020-AAE4-44E4-ABF8-ECA0C0DA3B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370BE49-2048-4FB6-AFBE-C6A22F575F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2571750"/>
            <a:ext cx="2095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06170F"/>
                </a:solidFill>
              </a:defRPr>
            </a:pPr>
            <a:r>
              <a:rPr sz="1125" b="1">
                <a:solidFill>
                  <a:srgbClr val="06170F"/>
                </a:solidFill>
              </a:rPr>
              <a:t>NEXT UNLOCK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BD25F09-5854-4C3F-97C5-5449F382F2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2000"/>
              </a:lnSpc>
              <a:buNone/>
              <a:defRPr sz="1800" b="1">
                <a:solidFill>
                  <a:srgbClr val="06170F"/>
                </a:solidFill>
              </a:defRPr>
            </a:pPr>
            <a:r>
              <a:rPr sz="1800" b="1">
                <a:solidFill>
                  <a:srgbClr val="06170F"/>
                </a:solidFill>
              </a:rPr>
              <a:t>Next lesson unlock: From a gene instruction to a cell behavior.</a:t>
            </a:r>
          </a:p>
        </p:txBody>
      </p:sp>
    </p:spTree>
    <p:extLst>
      <p:ext uri="{BB962C8B-B14F-4D97-AF65-F5344CB8AC3E}">
        <p14:creationId xmlns:p14="http://schemas.microsoft.com/office/powerpoint/2010/main" val="1885271938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CD5B79A-7B24-47FF-9EE1-16381D6BCD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EB0E085-0CF1-4712-999F-485A5F3925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2DBE63A-CCF5-4B82-85F3-E588B32346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8570EFE-AEF1-4880-9B78-B64A57D3A0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748AE54-7F04-4854-A348-40571169A8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Sources and alignment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79699E6-0ABC-411B-A262-731DC839D8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8C6266E-1964-4967-B8A3-498980F76F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Evidence behind today's lesson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CE3FC89-C30D-44F4-A8CA-91DD2BD455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43125"/>
            <a:ext cx="100012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Course connection</a:t>
            </a:r>
          </a:p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PLTW HBS: explain tissue formation and remodeling.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30A5C33-4455-4CFB-A215-4054539699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238500"/>
            <a:ext cx="1028700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NIDCR. Cleft Lip &amp; Palate. nidcr.nih.gov/health-info/cleft-lip-palate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Jin &amp; Ding. Palatal Seam Disintegration. PMC2659566.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B329A21-00DD-4B42-B8D3-523DBFAE24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Research sources are selected for student-safe, evidence-based framing.</a:t>
            </a:r>
          </a:p>
        </p:txBody>
      </p:sp>
    </p:spTree>
    <p:extLst>
      <p:ext uri="{BB962C8B-B14F-4D97-AF65-F5344CB8AC3E}">
        <p14:creationId xmlns:p14="http://schemas.microsoft.com/office/powerpoint/2010/main" val="1838215390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8040C82-38DA-41D8-BB36-8D8556409A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9045600-0240-48DF-9944-202A4EFFCA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5CAC256-2D7C-46AA-80A1-DC9A9AAF90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BC7FC1D-A059-4A25-89EA-A372AA7C1A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2BC91F2-95AB-4282-93B5-74BD86900A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Bring yesterday forward before adding new details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C21D041-E917-40D7-86AD-D7E879B477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5DB5957-D7B3-48C4-9DDA-8C7B56A9AE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Carry the previous idea forward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B0D4E00-83CB-41AE-AF5C-108E4586E2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33625"/>
            <a:ext cx="10477500" cy="123825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FBB223B-F70E-49B4-B25A-E0D5D17DA6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24125"/>
            <a:ext cx="100584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2025" b="1">
                <a:solidFill>
                  <a:srgbClr val="F7FCF9"/>
                </a:solidFill>
              </a:defRPr>
            </a:pPr>
            <a:r>
              <a:rPr sz="2025" b="1">
                <a:solidFill>
                  <a:srgbClr val="F7FCF9"/>
                </a:solidFill>
              </a:rPr>
              <a:t>Yesterday's takeaway: signals help cells choose a specialized fate.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A06D660-EA59-45A0-B779-34804F4F91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095750"/>
            <a:ext cx="9525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Today we use that idea to answer one deeper question.</a:t>
            </a:r>
          </a:p>
        </p:txBody>
      </p:sp>
    </p:spTree>
    <p:extLst>
      <p:ext uri="{BB962C8B-B14F-4D97-AF65-F5344CB8AC3E}">
        <p14:creationId xmlns:p14="http://schemas.microsoft.com/office/powerpoint/2010/main" val="213191979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04D0C94-74E5-4595-8162-7155F73D13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E1086E6-57D7-47CC-93EA-3CF3D8DAF3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B9C6654-45F3-4113-97E2-53599CFF72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CCE5817-AFB0-4912-88E9-D07B363E47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1A7252A-B5E5-46B0-AD7F-C1A176565C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The four durable truths of developmental biology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F84FB0A-793E-470E-97D5-2407C7CC1D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A5D3E3F-72CC-4628-93C2-C5E5549A68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Our unit has four truths to return to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6AA5600-C4B4-4002-B1A1-9916F2241D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1B403B6-CC72-4258-B4D9-F6E53D67E7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1. Cells differentiate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0CEA0AC-C427-4C74-8704-CD5A6E0C9D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662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10F4976-35E8-45EB-882C-3C703E9DE0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8617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2. Development sculpts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D8A1C3C-D24F-4E4E-9360-42EE6339F8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81247F8-0712-4FD6-814E-63169B6E72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9605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3. Cells move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40EB52B-CB62-4F35-B11B-842CED0F2D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9637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990F811-F9E4-4B93-940A-313D1BED89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0592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4. Dysregulation changes outcomes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1C478BF-1161-4221-A7CE-800D3D0769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 2: Development is sculpting, not just growth.</a:t>
            </a:r>
          </a:p>
        </p:txBody>
      </p:sp>
    </p:spTree>
    <p:extLst>
      <p:ext uri="{BB962C8B-B14F-4D97-AF65-F5344CB8AC3E}">
        <p14:creationId xmlns:p14="http://schemas.microsoft.com/office/powerpoint/2010/main" val="1597930814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0455E8F-15FA-4D28-BE00-FF139D8631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E5A9500-269D-4DFD-A28E-13D8C7CFB4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87386BF-582A-4683-945D-916C265A24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6C72DF5-6731-42AA-AF8A-15978F631A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CC2CBD8-75D5-4DA0-8D49-5289852588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Daily graphical abstract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E8E6880-30B3-40AE-B29F-86265A0C79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4/13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964DAFD-0F46-4A5A-8932-DCD107B2A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Today's take-home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4EAADBB-2847-4F4D-9941-45C0FB66F6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Fusion succeeds when tissues grow together and then actively remodel the seam between them. Removal is part of construction.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3743CD1-231F-4B78-B8E7-326433B01B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3000375"/>
            <a:ext cx="2131219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5A69DBC-FA79-441B-939E-E8F4AD964B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3190875"/>
            <a:ext cx="1712119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Shelves grow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15B7F02-EAC7-4BF1-965C-51FC61EAC1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45644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112390B-AFF2-469F-B1FA-EEF520F83A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02844" y="3000375"/>
            <a:ext cx="2131219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35C6865-4176-49D8-AD52-A7873A51A7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12394" y="3190875"/>
            <a:ext cx="1712119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Edges contact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07A73D7-E332-4A6B-8BFA-30D8F9A394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0738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410FCF8-4C80-4FB0-B200-F892394CF4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57938" y="3000375"/>
            <a:ext cx="2131219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071623F-7D77-4408-9D43-A623F4D27F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67488" y="3190875"/>
            <a:ext cx="1712119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Seam is remodeled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DA77BE8-1B62-44C7-91F2-1F13CC9D7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55831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8E7E09D-A21E-4008-BDBD-C33CFEB9B7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3031" y="3000375"/>
            <a:ext cx="2131219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85D4D48-3CCF-46D4-A941-35706D728A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22581" y="3190875"/>
            <a:ext cx="1712119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One continuous palate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A987EBD-0E3B-406F-811C-88C9001E1D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Say this aloud: Fusion succeeds when tissues grow together and then actively remodel the seam between them. Removal is part of construction.</a:t>
            </a:r>
          </a:p>
        </p:txBody>
      </p:sp>
    </p:spTree>
    <p:extLst>
      <p:ext uri="{BB962C8B-B14F-4D97-AF65-F5344CB8AC3E}">
        <p14:creationId xmlns:p14="http://schemas.microsoft.com/office/powerpoint/2010/main" val="11066022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2BF74D2-4838-4D04-B5EA-03196B340A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D42B6C4-E757-4BFB-86D2-ECEB34E354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FC19927-158C-43FA-88A8-321BD20183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66B56B9-4E76-4929-9EC5-B157BBC758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42470F0-677D-4B59-8774-6537B41C8D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Analogy picture: observe before explaining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AD442F3-66F4-4CA2-A8CF-ED966FB1C8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5/13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2014755-A71C-447B-9593-C5069A144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40005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5000"/>
              </a:lnSpc>
              <a:buNone/>
              <a:defRPr sz="2400" b="1">
                <a:solidFill>
                  <a:srgbClr val="F7FCF9"/>
                </a:solidFill>
              </a:defRPr>
            </a:pPr>
            <a:r>
              <a:rPr sz="2400" b="1">
                <a:solidFill>
                  <a:srgbClr val="F7FCF9"/>
                </a:solidFill>
              </a:rPr>
              <a:t>Study the scaffolding on a bridge</a:t>
            </a:r>
          </a:p>
        </p:txBody>
      </p:sp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563e917731a4c12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E732E7C-AF93-4A55-876A-5F6367E7AE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143250"/>
            <a:ext cx="3857625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4000"/>
              </a:lnSpc>
              <a:buNone/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Do not name the biology yet. Describe only what you see.</a:t>
            </a:r>
          </a:p>
        </p:txBody>
      </p:sp>
    </p:spTree>
    <p:extLst>
      <p:ext uri="{BB962C8B-B14F-4D97-AF65-F5344CB8AC3E}">
        <p14:creationId xmlns:p14="http://schemas.microsoft.com/office/powerpoint/2010/main" val="702221292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E98E3FC-34EA-4CFA-88DA-C90037D86E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9D93F80-AE05-4631-AE36-5B9C4C345A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DAEEB31-5867-42B3-ADB5-04F8F6042E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F81A105-5AA1-4116-9D44-B6F8D9C8D4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5F3318D-329A-4C0A-98C5-F77AEFCDBA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students create the rule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FAFFD60-9D37-4EE3-9E1C-7660A34B6C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6/13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94B1CDD-3C67-483E-9613-8DC242514A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What does the picture make you notice?</a:t>
            </a:r>
          </a:p>
        </p:txBody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ca353c612464e7d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507B7CE-04DD-476A-9320-6F3F2D39D7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524125"/>
            <a:ext cx="3952875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Which parts of this structure are temporary?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Why might a builder remove support after contact is made?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What would happen if removal stopped too early?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2FCA759-E045-47DE-A453-D7BD7A8F48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Teacher move: collect observations first. Delay the biological vocabulary until students state the pattern.</a:t>
            </a:r>
          </a:p>
        </p:txBody>
      </p:sp>
    </p:spTree>
    <p:extLst>
      <p:ext uri="{BB962C8B-B14F-4D97-AF65-F5344CB8AC3E}">
        <p14:creationId xmlns:p14="http://schemas.microsoft.com/office/powerpoint/2010/main" val="759077384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2AA1698-F2AA-4C11-8817-78E67ADA51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7799C0D-0444-403F-B815-0C37FCB16B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6543FCA-91F9-4787-B92B-635F1E221B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CF88E70-B702-4CC7-A50E-ABBAC44AE8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4497A22-E938-4CB6-B9CA-D5B08A48B6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name the rule together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E57A0B5-41E7-4C99-B6BE-ABAADF8E75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7/13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50488B0-4A49-4989-96D0-71B2DFDC3D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Turn your observations into rules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B7A071D-2B98-4A50-94B5-E42BA332F5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100012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Temporary structures can enable a connection.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Remodeling and removal are active parts of construction.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A failure after contact can still leave a gap.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701C630-1DD1-465D-A05C-F41BBBBF5B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Now name the analogy. Ask students to defend each rule with a detail from the picture.</a:t>
            </a:r>
          </a:p>
        </p:txBody>
      </p:sp>
    </p:spTree>
    <p:extLst>
      <p:ext uri="{BB962C8B-B14F-4D97-AF65-F5344CB8AC3E}">
        <p14:creationId xmlns:p14="http://schemas.microsoft.com/office/powerpoint/2010/main" val="2097265650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9226B95-73A4-44FE-B339-A25B3AA01F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15FAB05-EE5C-4ADB-9C25-CA2FF75A55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317F455-00C6-47A6-9246-B5242178C9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40A807A-176D-40D0-A5C1-EDC81E291E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11CE117-CED6-4C32-98E2-A65A6559CA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Real biology: the analogy becomes a research question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7FD5BA2-BBD6-4CC4-939D-5E5AEDB172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8/13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4EF0EFE-20D9-4476-87DC-0F27DABBEC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Real biology question: what does TGFB3 help us investigate?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6755186-5D8A-4D92-B63F-D3B87799F9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" y="2333625"/>
            <a:ext cx="48577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TGFB3 signaling is a well-studied contributor to palatal fusion and seam remodeling.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After palatal shelves contact, the medial epithelial seam must be remodeled for a continuous palate to form.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The question is which step changed: growth, contact, or seam remodeling.</a:t>
            </a:r>
          </a:p>
        </p:txBody>
      </p:sp>
      <p:pic>
        <p:nvPicPr>
          <p:cNvPr id="1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37e424f8a284db7"/>
          <a:srcRect xmlns:a="http://schemas.openxmlformats.org/drawingml/2006/main" l="1224" t="0" r="1224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286500" y="2333625"/>
            <a:ext cx="4953000" cy="2857500"/>
          </a:xfrm>
          <a:prstGeom xmlns:a="http://schemas.openxmlformats.org/drawingml/2006/main" prst="roundRect">
            <a:avLst>
              <a:gd name="adj" fmla="val 4000"/>
            </a:avLst>
          </a:prstGeom>
        </p:spPr>
      </p:pic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9A6FA5C-E880-43F7-AC05-25DA9B7D72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This is a real mechanism. The claim stays matched to the evidence, not to an assumed patient diagnosis.</a:t>
            </a:r>
          </a:p>
        </p:txBody>
      </p:sp>
    </p:spTree>
    <p:extLst>
      <p:ext uri="{BB962C8B-B14F-4D97-AF65-F5344CB8AC3E}">
        <p14:creationId xmlns:p14="http://schemas.microsoft.com/office/powerpoint/2010/main" val="801748991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5075A9A-2D52-4EA0-A785-26000DB7A5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0C85274-B321-44E6-9CF7-BEC9FFADD4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60B12B3-A6B1-4404-A819-A0F9C79491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5A62670-C6D2-4149-A5ED-3D605C4553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6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4099881-0959-46AC-9042-C9660303CE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Label transfer: each biology step has an analogy step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4E4D7CC-7A47-4660-BBD1-CFE9220F2E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9/13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570299B-4669-4C79-9F1B-0137670741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Map the analogy onto the biology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BD1797F-E844-4481-A7E8-408AD9260A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8051D1A-3F62-4E18-A790-19637A48FC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71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Temporary scaffolding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58CFBCE-C068-404A-B14F-DFD11A8F56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2543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E12A138-1F60-4E0D-B36A-5D66A4404B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381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143D2D5-7096-4E04-8516-37AF60D0E8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2571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The medial epithelial seam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3FF604F-6A1B-440A-923D-B4A9EB0DC7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3337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CF404C0-107D-4CB3-B493-8601D83E2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5242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Careful removal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EDF79B2-1135-4DB2-B646-38CFE95A7D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34956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BD6174B-8A18-424C-98F1-543CDD877F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3337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70D346B-4F3A-4709-A4EA-88EB79C49F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35242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Cell remodeling including EMT and programmed cell death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3EEF6EC0-B0AA-44F2-A939-18AD6E429C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286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BDC560D6-2DD5-4945-A5E6-DD7C35EBF9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476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Continuous bridge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5E4F3F7-E48F-4885-B0A2-8BA35B8E67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4448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D70366A-E336-4AA3-8F51-DBDAA0F8E8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286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4877CF8-A282-4457-8B1F-B0465C9C32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4476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A fused, continuous palate</a:t>
            </a:r>
          </a:p>
        </p:txBody>
      </p:sp>
    </p:spTree>
    <p:extLst>
      <p:ext uri="{BB962C8B-B14F-4D97-AF65-F5344CB8AC3E}">
        <p14:creationId xmlns:p14="http://schemas.microsoft.com/office/powerpoint/2010/main" val="1366318342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2026-07-10T10:36:08.6820000Z</dcterms:created>
  <dcterms:modified xsi:type="dcterms:W3CDTF">2026-07-10T10:36:08.6820000Z</dcterms:modified>
</coreProperties>
</file>