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6bd4582e40e2477f" /><Relationship Type="http://schemas.openxmlformats.org/officeDocument/2006/relationships/extended-properties" Target="/docProps/app.xml" Id="Rd3ac36a7673e42fa" /><Relationship Type="http://schemas.openxmlformats.org/officeDocument/2006/relationships/officeDocument" Target="/ppt/presentation.xml" Id="Rb12d851f5e35460a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30aea7945f1c4c9b"/>
  </p:sldMasterIdLst>
  <p:notesMasterIdLst>
    <p:notesMasterId xmlns:r="http://schemas.openxmlformats.org/officeDocument/2006/relationships" r:id="Rab5b65dc42874ff9"/>
  </p:notesMasterIdLst>
  <p:sldIdLst>
    <p:sldId xmlns:r="http://schemas.openxmlformats.org/officeDocument/2006/relationships" id="256" r:id="R408f4f2092e34894"/>
    <p:sldId xmlns:r="http://schemas.openxmlformats.org/officeDocument/2006/relationships" id="257" r:id="Ra9cfd55bb5c14dd7"/>
    <p:sldId xmlns:r="http://schemas.openxmlformats.org/officeDocument/2006/relationships" id="258" r:id="Rfa9fe0fdadbe453f"/>
    <p:sldId xmlns:r="http://schemas.openxmlformats.org/officeDocument/2006/relationships" id="259" r:id="R9b47c585df0a4cce"/>
    <p:sldId xmlns:r="http://schemas.openxmlformats.org/officeDocument/2006/relationships" id="260" r:id="Rb56aa1c515464c9b"/>
    <p:sldId xmlns:r="http://schemas.openxmlformats.org/officeDocument/2006/relationships" id="261" r:id="Rc5b4b8176d2f40df"/>
    <p:sldId xmlns:r="http://schemas.openxmlformats.org/officeDocument/2006/relationships" id="262" r:id="R41cec591eee747ff"/>
    <p:sldId xmlns:r="http://schemas.openxmlformats.org/officeDocument/2006/relationships" id="263" r:id="R4037f11300b54f96"/>
    <p:sldId xmlns:r="http://schemas.openxmlformats.org/officeDocument/2006/relationships" id="264" r:id="R6b50bc280e204ba8"/>
    <p:sldId xmlns:r="http://schemas.openxmlformats.org/officeDocument/2006/relationships" id="265" r:id="R5a6bd1b2d9364f70"/>
    <p:sldId xmlns:r="http://schemas.openxmlformats.org/officeDocument/2006/relationships" id="266" r:id="R0298de4335cc402d"/>
    <p:sldId xmlns:r="http://schemas.openxmlformats.org/officeDocument/2006/relationships" id="267" r:id="Rdc08fbf443d3478b"/>
    <p:sldId xmlns:r="http://schemas.openxmlformats.org/officeDocument/2006/relationships" id="268" r:id="R7184de4e32ec4899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5462105eaf30452a" /><Relationship Type="http://schemas.openxmlformats.org/officeDocument/2006/relationships/slideMaster" Target="/ppt/slideMasters/slideMaster1.xml" Id="R30aea7945f1c4c9b" /><Relationship Type="http://schemas.openxmlformats.org/officeDocument/2006/relationships/notesMaster" Target="/ppt/notesMasters/notesMaster1.xml" Id="Rab5b65dc42874ff9" /><Relationship Type="http://schemas.openxmlformats.org/officeDocument/2006/relationships/presProps" Target="/ppt/presProps.xml" Id="R033ffd1ea02d4b43" /><Relationship Type="http://schemas.openxmlformats.org/officeDocument/2006/relationships/tableStyles" Target="/ppt/tableStyles.xml" Id="Rd71581e5bb8343af" /><Relationship Type="http://schemas.openxmlformats.org/officeDocument/2006/relationships/slide" Target="/ppt/slides/slide1.xml" Id="R408f4f2092e34894" /><Relationship Type="http://schemas.openxmlformats.org/officeDocument/2006/relationships/slide" Target="/ppt/slides/slide2.xml" Id="Ra9cfd55bb5c14dd7" /><Relationship Type="http://schemas.openxmlformats.org/officeDocument/2006/relationships/slide" Target="/ppt/slides/slide3.xml" Id="Rfa9fe0fdadbe453f" /><Relationship Type="http://schemas.openxmlformats.org/officeDocument/2006/relationships/slide" Target="/ppt/slides/slide4.xml" Id="R9b47c585df0a4cce" /><Relationship Type="http://schemas.openxmlformats.org/officeDocument/2006/relationships/slide" Target="/ppt/slides/slide5.xml" Id="Rb56aa1c515464c9b" /><Relationship Type="http://schemas.openxmlformats.org/officeDocument/2006/relationships/slide" Target="/ppt/slides/slide6.xml" Id="Rc5b4b8176d2f40df" /><Relationship Type="http://schemas.openxmlformats.org/officeDocument/2006/relationships/slide" Target="/ppt/slides/slide7.xml" Id="R41cec591eee747ff" /><Relationship Type="http://schemas.openxmlformats.org/officeDocument/2006/relationships/slide" Target="/ppt/slides/slide8.xml" Id="R4037f11300b54f96" /><Relationship Type="http://schemas.openxmlformats.org/officeDocument/2006/relationships/slide" Target="/ppt/slides/slide9.xml" Id="R6b50bc280e204ba8" /><Relationship Type="http://schemas.openxmlformats.org/officeDocument/2006/relationships/slide" Target="/ppt/slides/slide10.xml" Id="R5a6bd1b2d9364f70" /><Relationship Type="http://schemas.openxmlformats.org/officeDocument/2006/relationships/slide" Target="/ppt/slides/slide11.xml" Id="R0298de4335cc402d" /><Relationship Type="http://schemas.openxmlformats.org/officeDocument/2006/relationships/slide" Target="/ppt/slides/slide12.xml" Id="Rdc08fbf443d3478b" /><Relationship Type="http://schemas.openxmlformats.org/officeDocument/2006/relationships/slide" Target="/ppt/slides/slide13.xml" Id="R7184de4e32ec4899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7ac9f191e6f8474b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b1d4d98f9646427e" /><Relationship Type="http://schemas.openxmlformats.org/officeDocument/2006/relationships/notesMaster" Target="/ppt/notesMasters/notesMaster1.xml" Id="Rcb3d00679db1412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ce89a9430d794c89" /><Relationship Type="http://schemas.openxmlformats.org/officeDocument/2006/relationships/notesMaster" Target="/ppt/notesMasters/notesMaster1.xml" Id="R720071765c9d4427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4e04e14eb08443ae" /><Relationship Type="http://schemas.openxmlformats.org/officeDocument/2006/relationships/notesMaster" Target="/ppt/notesMasters/notesMaster1.xml" Id="Ra88e04f82f93433b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64d2b444020742ea" /><Relationship Type="http://schemas.openxmlformats.org/officeDocument/2006/relationships/notesMaster" Target="/ppt/notesMasters/notesMaster1.xml" Id="R04cfc0b3e9194b9d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87e833ad182f4ffd" /><Relationship Type="http://schemas.openxmlformats.org/officeDocument/2006/relationships/notesMaster" Target="/ppt/notesMasters/notesMaster1.xml" Id="Rc49c2ff62c2a4068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7d173d4860f04fb7" /><Relationship Type="http://schemas.openxmlformats.org/officeDocument/2006/relationships/notesMaster" Target="/ppt/notesMasters/notesMaster1.xml" Id="R461075526a3a4b8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7cc363e1a43747fc" /><Relationship Type="http://schemas.openxmlformats.org/officeDocument/2006/relationships/notesMaster" Target="/ppt/notesMasters/notesMaster1.xml" Id="R44d7e3d41b924f4a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246e281e8b3b4260" /><Relationship Type="http://schemas.openxmlformats.org/officeDocument/2006/relationships/notesMaster" Target="/ppt/notesMasters/notesMaster1.xml" Id="R508e2e04bfff46fe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eda1d4d824fb4062" /><Relationship Type="http://schemas.openxmlformats.org/officeDocument/2006/relationships/notesMaster" Target="/ppt/notesMasters/notesMaster1.xml" Id="R4b199823a56344ea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b50801660fe945b2" /><Relationship Type="http://schemas.openxmlformats.org/officeDocument/2006/relationships/notesMaster" Target="/ppt/notesMasters/notesMaster1.xml" Id="Rdb510a4001c34b67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faa4d6b058834e18" /><Relationship Type="http://schemas.openxmlformats.org/officeDocument/2006/relationships/notesMaster" Target="/ppt/notesMasters/notesMaster1.xml" Id="Rfb0df343a4244b7f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c93feb39e2fe43e6" /><Relationship Type="http://schemas.openxmlformats.org/officeDocument/2006/relationships/notesMaster" Target="/ppt/notesMasters/notesMaster1.xml" Id="Re3bab5fdb4b544dc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659aa25e2bc64c9b" /><Relationship Type="http://schemas.openxmlformats.org/officeDocument/2006/relationships/notesMaster" Target="/ppt/notesMasters/notesMaster1.xml" Id="R2a7f8431d37e4be1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eec4c3a933494669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7324a3928793488b" /><Relationship Type="http://schemas.openxmlformats.org/officeDocument/2006/relationships/slideLayout" Target="/ppt/slideLayouts/slideLayout1.xml" Id="Rfc4f6728d58548fb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fc4f6728d58548fb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eef56eebe42452f" /><Relationship Type="http://schemas.openxmlformats.org/officeDocument/2006/relationships/notesSlide" Target="/ppt/notesSlides/notesSlide1.xml" Id="R26ba5645b04f427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e89642e69184f40" /><Relationship Type="http://schemas.openxmlformats.org/officeDocument/2006/relationships/notesSlide" Target="/ppt/notesSlides/notesSlide10.xml" Id="Re8d51c81205f4c15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6b899a11c3a4dc2" /><Relationship Type="http://schemas.openxmlformats.org/officeDocument/2006/relationships/notesSlide" Target="/ppt/notesSlides/notesSlide11.xml" Id="Rbf152991315545c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234112279be4004" /><Relationship Type="http://schemas.openxmlformats.org/officeDocument/2006/relationships/notesSlide" Target="/ppt/notesSlides/notesSlide12.xml" Id="R50b99855e72a4bc5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f38cf9e5744416e" /><Relationship Type="http://schemas.openxmlformats.org/officeDocument/2006/relationships/notesSlide" Target="/ppt/notesSlides/notesSlide13.xml" Id="R6c250347d4eb4d7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22c182eb1664078" /><Relationship Type="http://schemas.openxmlformats.org/officeDocument/2006/relationships/notesSlide" Target="/ppt/notesSlides/notesSlide2.xml" Id="R3f5329a1dcfe4b6b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410b5c26bdf4c6f" /><Relationship Type="http://schemas.openxmlformats.org/officeDocument/2006/relationships/notesSlide" Target="/ppt/notesSlides/notesSlide3.xml" Id="R8315dfd512f34a05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1141891e229451a" /><Relationship Type="http://schemas.openxmlformats.org/officeDocument/2006/relationships/notesSlide" Target="/ppt/notesSlides/notesSlide4.xml" Id="R331362fd2d054c9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46eacdbeb9f48bc" /><Relationship Type="http://schemas.openxmlformats.org/officeDocument/2006/relationships/image" Target="/ppt/media/image.png" Id="Re744db95e4904931" /><Relationship Type="http://schemas.openxmlformats.org/officeDocument/2006/relationships/notesSlide" Target="/ppt/notesSlides/notesSlide5.xml" Id="R3553f74620a04ec7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da6d56ef6ef492c" /><Relationship Type="http://schemas.openxmlformats.org/officeDocument/2006/relationships/image" Target="/ppt/media/image2.png" Id="R15bc6928f9264c6c" /><Relationship Type="http://schemas.openxmlformats.org/officeDocument/2006/relationships/notesSlide" Target="/ppt/notesSlides/notesSlide6.xml" Id="R31e368253d2f49e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61b2bb7b7b747c0" /><Relationship Type="http://schemas.openxmlformats.org/officeDocument/2006/relationships/notesSlide" Target="/ppt/notesSlides/notesSlide7.xml" Id="R0f0f9d435c1143eb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de09eb7a2d64aab" /><Relationship Type="http://schemas.openxmlformats.org/officeDocument/2006/relationships/image" Target="/ppt/media/image3.png" Id="R9270894d81024f1e" /><Relationship Type="http://schemas.openxmlformats.org/officeDocument/2006/relationships/notesSlide" Target="/ppt/notesSlides/notesSlide8.xml" Id="R2bf1253dc44c4fc3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b86be791fdf4a46" /><Relationship Type="http://schemas.openxmlformats.org/officeDocument/2006/relationships/notesSlide" Target="/ppt/notesSlides/notesSlide9.xml" Id="Red9d9b5e7b714698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852FC4B-BB6D-47CD-B1D3-2A3C622DEA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1DF9D12-827A-4118-BC47-24996DA339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ABAEA2B-E93D-4172-BB4D-FA60446FDC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7FC3219-F16D-4074-9DA1-2F3FB9ED3A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5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8D20958-379A-47EA-9CF5-088739C042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Craniofacial Research Track | John Hay Biomedical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6F5A1C4-F8A3-4DEE-968F-84EF01407B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551B884-17BF-44A3-AE9B-1D4AD44A3B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How Cells Choose What to Become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80A4579-90D2-4BFD-BD17-2A0557EEDF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952625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650">
                <a:solidFill>
                  <a:srgbClr val="2FD27A"/>
                </a:solidFill>
              </a:defRPr>
            </a:pPr>
            <a:r>
              <a:rPr sz="1650">
                <a:solidFill>
                  <a:srgbClr val="2FD27A"/>
                </a:solidFill>
              </a:rPr>
              <a:t>How can two nearby neural crest cells make different fates from the same DNA?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D5D33CF-965D-47C2-A501-0C11EA8D6F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Truth 1: Same DNA can produce different cell types because different genes are active.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4A1D759-A709-4988-BC35-BE92E499F1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3857625"/>
            <a:ext cx="95250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5000"/>
              </a:lnSpc>
              <a:buNone/>
              <a:defRPr sz="2025">
                <a:solidFill>
                  <a:srgbClr val="CDE9DA"/>
                </a:solidFill>
              </a:defRPr>
            </a:pPr>
            <a:r>
              <a:rPr sz="2025">
                <a:solidFill>
                  <a:srgbClr val="CDE9DA"/>
                </a:solidFill>
              </a:rPr>
              <a:t>A cell's fate reflects both its internal state and the cues around it. Developmental signals can instruct, permit, or block a path.</a:t>
            </a:r>
          </a:p>
        </p:txBody>
      </p:sp>
    </p:spTree>
    <p:extLst>
      <p:ext uri="{BB962C8B-B14F-4D97-AF65-F5344CB8AC3E}">
        <p14:creationId xmlns:p14="http://schemas.microsoft.com/office/powerpoint/2010/main" val="1733224537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9FAE49C-015E-4FCA-9D3D-BD99D94138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5AF3A04-287F-4A97-9830-9DA2827146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C63152A-FAA8-44B2-A35A-143B117622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3889836-6AB7-49B4-9144-72FDF605AD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5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04FCEAF-3203-4D1B-A1AE-00029CC522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Concrete decision: evidence has a job to do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119CA2F-8872-4DA7-AE4B-E38AAC406F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10/13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E2689DE-31B9-44FB-A71B-861A6DDF89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Your team has to make a call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E78F436-8895-41C3-96D8-FCABA8D3BB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190750"/>
            <a:ext cx="10382250" cy="2047875"/>
          </a:xfrm>
          <a:prstGeom xmlns:a="http://schemas.openxmlformats.org/drawingml/2006/main" prst="roundRect">
            <a:avLst>
              <a:gd name="adj" fmla="val 3721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26FEF5C-6D18-46F1-8AE8-867E8EB039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457450"/>
            <a:ext cx="24765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2FD27A"/>
                </a:solidFill>
              </a:defRPr>
            </a:pPr>
            <a:r>
              <a:rPr sz="1125" b="1">
                <a:solidFill>
                  <a:srgbClr val="2FD27A"/>
                </a:solidFill>
              </a:rPr>
              <a:t>SITUATION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A78D26F-F830-4600-BD01-BBD7EF4E0B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857500"/>
            <a:ext cx="9763125" cy="1123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5000"/>
              </a:lnSpc>
              <a:buNone/>
              <a:defRPr sz="1650">
                <a:solidFill>
                  <a:srgbClr val="F7FCF9"/>
                </a:solidFill>
              </a:defRPr>
            </a:pPr>
            <a:r>
              <a:rPr sz="1650">
                <a:solidFill>
                  <a:srgbClr val="F7FCF9"/>
                </a:solidFill>
              </a:rPr>
              <a:t>Two cranial neural crest cells sit in different positions. Cell A receives strong WNT signaling and can activate RUNX2. Cell B receives little WNT and has high SOX9 activity. Which prediction is best: A. both cells must make bone, B. Cell A is more likely to enter a bone-forming program, C. Cell B proves Mateo has a mutation?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5C78F05-3BAF-46F6-B86A-8090A3B277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Require a claim, the evidence in the situation, and reasoning that uses today's analogy rule.</a:t>
            </a:r>
          </a:p>
        </p:txBody>
      </p:sp>
    </p:spTree>
    <p:extLst>
      <p:ext uri="{BB962C8B-B14F-4D97-AF65-F5344CB8AC3E}">
        <p14:creationId xmlns:p14="http://schemas.microsoft.com/office/powerpoint/2010/main" val="605895198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26556B3-6F08-4802-8700-04E4EFFD1F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96E65AE-CE1C-4DDB-84D5-DF0D76488E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7BD9E3E-BC9F-4BAB-B524-354671EBF2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13F5F47-00DD-4F8D-9CD3-93502F5AC5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5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C780F77-93F5-4A2E-A4D0-54A8503AF4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Decision reveal: defend the conclusion with evidence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D626F4D-C83D-4181-A783-DD8FEE1098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11/13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00CF770-7072-43AB-92B2-9BAE1C21B4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Make the strongest evidence-based decision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DEB5A1C-FC82-4EE8-B247-D2DEEBB234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476500"/>
            <a:ext cx="1714500" cy="1143000"/>
          </a:xfrm>
          <a:prstGeom xmlns:a="http://schemas.openxmlformats.org/drawingml/2006/main" prst="roundRect">
            <a:avLst>
              <a:gd name="adj" fmla="val 6667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937AF6C-A03F-4207-970D-5DF56FC977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2667000"/>
            <a:ext cx="1295400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DECISION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D6DF86B-4EE9-4F99-9E9A-29279522C1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28860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EE05847-29F1-45B2-8736-E16388BE51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190750"/>
            <a:ext cx="6667500" cy="17145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3F99826-D2B4-4BD7-9C8B-F7FAB4E7B2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95800" y="2381250"/>
            <a:ext cx="6248400" cy="1333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575" b="1">
                <a:solidFill>
                  <a:srgbClr val="F7FCF9"/>
                </a:solidFill>
              </a:defRPr>
            </a:pPr>
            <a:r>
              <a:rPr sz="1575" b="1">
                <a:solidFill>
                  <a:srgbClr val="F7FCF9"/>
                </a:solidFill>
              </a:rPr>
              <a:t>Choose B. It fits the direct cues and internal states without overclaiming. Next we ask how correctly chosen cells become one continuous tissue.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A211C85E-4DD7-4CC4-8A9C-A8B1D7979F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4875" y="4762500"/>
            <a:ext cx="9906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>
                <a:solidFill>
                  <a:srgbClr val="CDE9DA"/>
                </a:solidFill>
              </a:defRPr>
            </a:pPr>
            <a:r>
              <a:rPr sz="1650">
                <a:solidFill>
                  <a:srgbClr val="CDE9DA"/>
                </a:solidFill>
              </a:rPr>
              <a:t>Socratic follow-up: Which fact in the scenario made a different answer less defensible?</a:t>
            </a:r>
          </a:p>
        </p:txBody>
      </p:sp>
    </p:spTree>
    <p:extLst>
      <p:ext uri="{BB962C8B-B14F-4D97-AF65-F5344CB8AC3E}">
        <p14:creationId xmlns:p14="http://schemas.microsoft.com/office/powerpoint/2010/main" val="849650071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BAEB6C0-4E58-4315-903C-1A5320E4AE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B4F05A5-7564-4D85-91AC-099CF24120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AAE50CE-7B5A-4EC0-BCB8-41CD5B6560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D3B6840-EA76-4373-92C1-2CA1E2F861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5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CFF4D57-3815-4A64-8FAC-4082B827B2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Exit ticket and bridge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6408B2E-76B4-431E-B121-BE577484B4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12/13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F180412-D3B6-4DD0-AB0F-BBDC6BAE38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Leave with the idea. Enter with the next question.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D0749E2-6C19-43AD-83D7-7C564D8901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286000"/>
            <a:ext cx="4857750" cy="2143125"/>
          </a:xfrm>
          <a:prstGeom xmlns:a="http://schemas.openxmlformats.org/drawingml/2006/main" prst="roundRect">
            <a:avLst>
              <a:gd name="adj" fmla="val 3556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2F6056C-F7C4-4CDB-8166-82F18AA46B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571750"/>
            <a:ext cx="190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2FD27A"/>
                </a:solidFill>
              </a:defRPr>
            </a:pPr>
            <a:r>
              <a:rPr sz="1125" b="1">
                <a:solidFill>
                  <a:srgbClr val="2FD27A"/>
                </a:solidFill>
              </a:rPr>
              <a:t>TODAY'S EXIT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9DC9F32-E6E1-4990-A925-842E7F807D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3000375"/>
            <a:ext cx="42862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6000"/>
              </a:lnSpc>
              <a:buNone/>
              <a:defRPr sz="1650">
                <a:solidFill>
                  <a:srgbClr val="F7FCF9"/>
                </a:solidFill>
              </a:defRPr>
            </a:pPr>
            <a:r>
              <a:rPr sz="1650">
                <a:solidFill>
                  <a:srgbClr val="F7FCF9"/>
                </a:solidFill>
              </a:rPr>
              <a:t>Contrast an instructive cue with a permissive condition in your own words. A chosen fate still does not join tissue. How does a seam disappear?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E9DA791-4B6A-43B1-BEAF-DAD9399DBF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29375" y="2286000"/>
            <a:ext cx="4857750" cy="2143125"/>
          </a:xfrm>
          <a:prstGeom xmlns:a="http://schemas.openxmlformats.org/drawingml/2006/main" prst="roundRect">
            <a:avLst>
              <a:gd name="adj" fmla="val 3556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9C97F30-C800-47F8-AD98-840D60630B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2571750"/>
            <a:ext cx="20955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06170F"/>
                </a:solidFill>
              </a:defRPr>
            </a:pPr>
            <a:r>
              <a:rPr sz="1125" b="1">
                <a:solidFill>
                  <a:srgbClr val="06170F"/>
                </a:solidFill>
              </a:rPr>
              <a:t>NEXT UNLOCK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2C180DB-474A-451A-A141-D877F62BF2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3000375"/>
            <a:ext cx="42862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2000"/>
              </a:lnSpc>
              <a:buNone/>
              <a:defRPr sz="1800" b="1">
                <a:solidFill>
                  <a:srgbClr val="06170F"/>
                </a:solidFill>
              </a:defRPr>
            </a:pPr>
            <a:r>
              <a:rPr sz="1800" b="1">
                <a:solidFill>
                  <a:srgbClr val="06170F"/>
                </a:solidFill>
              </a:rPr>
              <a:t>Next lesson unlock: Development sculpts tissue by building, removing, and remodeling.</a:t>
            </a:r>
          </a:p>
        </p:txBody>
      </p:sp>
    </p:spTree>
    <p:extLst>
      <p:ext uri="{BB962C8B-B14F-4D97-AF65-F5344CB8AC3E}">
        <p14:creationId xmlns:p14="http://schemas.microsoft.com/office/powerpoint/2010/main" val="1035511893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D086BA34-5F30-436A-9FAF-25FA0CC2F6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118E556-C1DB-4570-90F4-C38CD69F77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2529B98-5A46-4D52-AC2B-8AA05FC05F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2A7FFC3-5539-47EC-8D48-3E0167E91B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5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F6C65B1-0346-4BEF-B40F-123DB13725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Sources and alignment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65C640F-C1C1-4842-811E-DB3FB456B9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13/13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22E0BF0-B490-4C05-8C68-FB2E049321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Evidence behind today's lesson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5BA1D1E-3ED3-4A33-8898-32BBAEEEFA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143125"/>
            <a:ext cx="100012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5000"/>
              </a:lnSpc>
              <a:buNone/>
              <a:defRPr sz="1575" b="1">
                <a:solidFill>
                  <a:srgbClr val="2FD27A"/>
                </a:solidFill>
              </a:defRPr>
            </a:pPr>
            <a:r>
              <a:rPr sz="1575" b="1">
                <a:solidFill>
                  <a:srgbClr val="2FD27A"/>
                </a:solidFill>
              </a:rPr>
              <a:t>Course connection</a:t>
            </a:r>
          </a:p>
          <a:p xmlns:a="http://schemas.openxmlformats.org/drawingml/2006/main">
            <a:pPr>
              <a:lnSpc>
                <a:spcPct val="115000"/>
              </a:lnSpc>
              <a:buNone/>
              <a:defRPr sz="1575" b="1">
                <a:solidFill>
                  <a:srgbClr val="2FD27A"/>
                </a:solidFill>
              </a:defRPr>
            </a:pPr>
            <a:r>
              <a:rPr sz="1575" b="1">
                <a:solidFill>
                  <a:srgbClr val="2FD27A"/>
                </a:solidFill>
              </a:rPr>
              <a:t>PLTW HBS: connect cell specialization to gene expression.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383F593-310C-4299-9BE8-D9923F9533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238500"/>
            <a:ext cx="1028700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275">
                <a:solidFill>
                  <a:srgbClr val="F7FCF9"/>
                </a:solidFill>
              </a:defRPr>
            </a:pPr>
            <a:r>
              <a:rPr sz="1275">
                <a:solidFill>
                  <a:srgbClr val="F7FCF9"/>
                </a:solidFill>
              </a:rPr>
              <a:t>•  Jin et al. Gene Regulatory Network from Cranial Neural Crest to Osteoblasts. PMC11072871.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275">
                <a:solidFill>
                  <a:srgbClr val="F7FCF9"/>
                </a:solidFill>
              </a:defRPr>
            </a:pPr>
            <a:r>
              <a:rPr sz="1275">
                <a:solidFill>
                  <a:srgbClr val="F7FCF9"/>
                </a:solidFill>
              </a:rPr>
              <a:t>•  Peters et al. Signals and Switches in Mammalian Neural Crest Differentiation. PMC3552505.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15A47B4-CF5A-4922-A69C-272EE2DEDF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Research sources are selected for student-safe, evidence-based framing.</a:t>
            </a:r>
          </a:p>
        </p:txBody>
      </p:sp>
    </p:spTree>
    <p:extLst>
      <p:ext uri="{BB962C8B-B14F-4D97-AF65-F5344CB8AC3E}">
        <p14:creationId xmlns:p14="http://schemas.microsoft.com/office/powerpoint/2010/main" val="1438010548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5CCB739-C65F-4ED6-8324-332CE1E65B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897CB2E-5466-4419-81D0-ADC48FE225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595E26B-9C89-4CD2-BCF2-6A90BE2F01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9877072-B03F-4C1F-87D8-50EE4A2691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5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38B04AA-D49E-4292-B9FF-1EBF2B7AB6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Bring yesterday forward before adding new details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F0F97F4-B8C4-4A2D-989F-3E4B199AA2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2/13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0B29106-1688-45D6-A4C2-7B33EF70F0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Carry the previous idea forward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043CEDB-3F64-488D-A9A5-5CDB46989C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33625"/>
            <a:ext cx="10477500" cy="1238250"/>
          </a:xfrm>
          <a:prstGeom xmlns:a="http://schemas.openxmlformats.org/drawingml/2006/main" prst="roundRect">
            <a:avLst>
              <a:gd name="adj" fmla="val 6154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E145058-0800-4734-8F9C-537A1F17BC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524125"/>
            <a:ext cx="100584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2025" b="1">
                <a:solidFill>
                  <a:srgbClr val="F7FCF9"/>
                </a:solidFill>
              </a:defRPr>
            </a:pPr>
            <a:r>
              <a:rPr sz="2025" b="1">
                <a:solidFill>
                  <a:srgbClr val="F7FCF9"/>
                </a:solidFill>
              </a:rPr>
              <a:t>Yesterday's takeaway: traveling cells must arrive in the right place before they can build.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13A283F-D2E5-44A8-9A37-C9A0CE1713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095750"/>
            <a:ext cx="9525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725">
                <a:solidFill>
                  <a:srgbClr val="2FD27A"/>
                </a:solidFill>
              </a:defRPr>
            </a:pPr>
            <a:r>
              <a:rPr sz="1725">
                <a:solidFill>
                  <a:srgbClr val="2FD27A"/>
                </a:solidFill>
              </a:rPr>
              <a:t>Today we use that idea to answer one deeper question.</a:t>
            </a:r>
          </a:p>
        </p:txBody>
      </p:sp>
    </p:spTree>
    <p:extLst>
      <p:ext uri="{BB962C8B-B14F-4D97-AF65-F5344CB8AC3E}">
        <p14:creationId xmlns:p14="http://schemas.microsoft.com/office/powerpoint/2010/main" val="281089648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197F6E1-37AE-4DB0-9F5D-B6975BE16A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4705214-5289-4030-B381-840BED3AAA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1F4AE4A-D574-4DE0-9CDE-F93A389A73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7B2D20A-20D8-49B4-B2D2-07A03F16B8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5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73FB43B-AB76-48AE-8621-ED295123E9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The four durable truths of developmental biology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6248251-946B-4D48-9D50-A0EF5BFFE9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3/13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C71F776-6AA7-414C-AE9A-E83EBB2CED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Our unit has four truths to return to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AD62903-6AF9-4489-BF4D-DB7A7B7C8A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2700A39-8696-4517-A310-DE80F61097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1. Cells differentiate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88D2E99-A730-4E8A-8EB4-33511AD994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6625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DAD9E15-4C29-4E95-AF69-C491305800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86175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2. Development sculpts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5E59884-FE6A-4127-A863-4E743ACB23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9F5DFC8-36C0-4BBF-8399-2EE566B83D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96050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3. Cells move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94BAAEC-8827-41C7-8C13-5F96627772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96375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0ED08FF-D0B8-43E2-9301-F1A6D88683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05925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4. Dysregulation changes outcomes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ECEE852-6F5F-4F7D-BACA-2111DDD8F9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Truth 1: Same DNA can produce different cell types because different genes are active.</a:t>
            </a:r>
          </a:p>
        </p:txBody>
      </p:sp>
    </p:spTree>
    <p:extLst>
      <p:ext uri="{BB962C8B-B14F-4D97-AF65-F5344CB8AC3E}">
        <p14:creationId xmlns:p14="http://schemas.microsoft.com/office/powerpoint/2010/main" val="1409485638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4EE8F9C-CBCC-4874-BC96-B45AD793B3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1846111-769E-4D39-8B07-A1E129F650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119F3CB-FDF7-445B-8C02-8491878459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1442397-8725-4E9C-84F9-0877F7314A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5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6F4207E-93CD-41E6-B778-F1E42EDE5B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Daily graphical abstract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199326C-7CBD-4DC3-BE2A-AB27C8C141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4/13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EFFE8A7-D34C-424A-8F8F-3AC4F8A074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Today's take-home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1663F1C-4606-4160-B23D-65BA9B6703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952625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650">
                <a:solidFill>
                  <a:srgbClr val="2FD27A"/>
                </a:solidFill>
              </a:defRPr>
            </a:pPr>
            <a:r>
              <a:rPr sz="1650">
                <a:solidFill>
                  <a:srgbClr val="2FD27A"/>
                </a:solidFill>
              </a:rPr>
              <a:t>A cell's fate reflects both its internal state and the cues around it. Developmental signals can instruct, permit, or block a path.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D1B5239-B2DA-4E4E-8B5C-95DE31C59A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00250" y="3000375"/>
            <a:ext cx="238125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6FDE8DB-DCF9-409D-97DE-30CE2EC3F5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09800" y="3190875"/>
            <a:ext cx="19621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Internal state</a:t>
            </a:r>
          </a:p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which genes are available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E7E3C35-CB16-4322-B45B-0D58197364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48175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D2DEB0F-E79A-40FD-8835-530FF6095B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05375" y="3000375"/>
            <a:ext cx="238125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46B62F1-95A8-4D65-95BE-BFA67A6307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14925" y="3190875"/>
            <a:ext cx="19621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External cues</a:t>
            </a:r>
          </a:p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signals, neighbors, matrix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0096411-CAAF-46ED-A2C8-A2EF289A56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53300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2FA9819-5405-4CDC-93DF-0FA23CE19D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0" y="3000375"/>
            <a:ext cx="238125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AAEF0A4-4DC5-4E57-9033-EDEBBC31DE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3190875"/>
            <a:ext cx="19621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Cell fate</a:t>
            </a:r>
          </a:p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more specialized choice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DE60C6A9-AB8E-4568-8372-5108A2D011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Say this aloud: A cell's fate reflects both its internal state and the cues around it. Developmental signals can instruct, permit, or block a path.</a:t>
            </a:r>
          </a:p>
        </p:txBody>
      </p:sp>
    </p:spTree>
    <p:extLst>
      <p:ext uri="{BB962C8B-B14F-4D97-AF65-F5344CB8AC3E}">
        <p14:creationId xmlns:p14="http://schemas.microsoft.com/office/powerpoint/2010/main" val="46164619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6B5EDC8-F9CC-4985-BC43-449D292759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E255FE0-69D9-45BD-AFC8-7FF2936F99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E39EF68-A8A0-43B3-9E9B-CE9D8E9335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8916A2F-E602-469F-9394-DEB4A91806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5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BA8BCCC-85D8-4197-BA82-29D4EAA6EF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Analogy picture: observe before explaining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13FEA63-4634-485F-ACCE-7910EF030B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5/13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790A0B7-A987-439D-816A-F22ADCDA43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4000500" cy="1333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5000"/>
              </a:lnSpc>
              <a:buNone/>
              <a:defRPr sz="2400" b="1">
                <a:solidFill>
                  <a:srgbClr val="F7FCF9"/>
                </a:solidFill>
              </a:defRPr>
            </a:pPr>
            <a:r>
              <a:rPr sz="2400" b="1">
                <a:solidFill>
                  <a:srgbClr val="F7FCF9"/>
                </a:solidFill>
              </a:rPr>
              <a:t>Study the gps plus driver</a:t>
            </a:r>
          </a:p>
        </p:txBody>
      </p:sp>
      <p:pic>
        <p:nvPicPr>
          <p:cNvPr id="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744db95e4904931"/>
          <a:srcRect xmlns:a="http://schemas.openxmlformats.org/drawingml/2006/main" l="935" t="0" r="93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53000" y="1600200"/>
            <a:ext cx="6477000" cy="3714750"/>
          </a:xfrm>
          <a:prstGeom xmlns:a="http://schemas.openxmlformats.org/drawingml/2006/main" prst="roundRect">
            <a:avLst>
              <a:gd name="adj" fmla="val 3077"/>
            </a:avLst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F79B43C-8270-4508-99E8-5582A909D5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143250"/>
            <a:ext cx="3857625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4000"/>
              </a:lnSpc>
              <a:buNone/>
              <a:defRPr sz="1725">
                <a:solidFill>
                  <a:srgbClr val="2FD27A"/>
                </a:solidFill>
              </a:defRPr>
            </a:pPr>
            <a:r>
              <a:rPr sz="1725">
                <a:solidFill>
                  <a:srgbClr val="2FD27A"/>
                </a:solidFill>
              </a:rPr>
              <a:t>Do not name the biology yet. Describe only what you see.</a:t>
            </a:r>
          </a:p>
        </p:txBody>
      </p:sp>
    </p:spTree>
    <p:extLst>
      <p:ext uri="{BB962C8B-B14F-4D97-AF65-F5344CB8AC3E}">
        <p14:creationId xmlns:p14="http://schemas.microsoft.com/office/powerpoint/2010/main" val="1522849303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133AD80-673B-4D0C-849F-E678547BFA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D5E5EC6-AFD5-4110-A64A-E0C976064A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8D038DB-AE97-4D71-AFAA-B9461F83EB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975D453-B5F8-48A2-982B-F4976C1E7F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5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DB678A9-3B0B-44A9-9626-BABB469974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Socratic inquiry: students create the rule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F9E23E9-FB37-4256-8267-D8E7CED47D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6/13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283BFF8-D02D-4BBD-90AE-818079AB20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What does the picture make you notice?</a:t>
            </a:r>
          </a:p>
        </p:txBody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5bc6928f9264c6c"/>
          <a:srcRect xmlns:a="http://schemas.openxmlformats.org/drawingml/2006/main" l="935" t="0" r="93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53000" y="1600200"/>
            <a:ext cx="6477000" cy="3714750"/>
          </a:xfrm>
          <a:prstGeom xmlns:a="http://schemas.openxmlformats.org/drawingml/2006/main" prst="roundRect">
            <a:avLst>
              <a:gd name="adj" fmla="val 3077"/>
            </a:avLst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77AD754-5C20-41DD-9B3B-9634F420B5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2524125"/>
            <a:ext cx="3952875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Which information is inside the car?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Which information comes from outside the car?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What could make two cars choose different turns at the same fork?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5AC310E-6566-425A-AA83-1DA0542358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Teacher move: collect observations first. Delay the biological vocabulary until students state the pattern.</a:t>
            </a:r>
          </a:p>
        </p:txBody>
      </p:sp>
    </p:spTree>
    <p:extLst>
      <p:ext uri="{BB962C8B-B14F-4D97-AF65-F5344CB8AC3E}">
        <p14:creationId xmlns:p14="http://schemas.microsoft.com/office/powerpoint/2010/main" val="1497940737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9F77EC5-A292-4849-820D-6DE32683C3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91F3A6E-D5D3-411E-8133-40F82A6BBB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FC9F90F-B971-4A74-83ED-4C35487931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C1274C6-4616-48CB-8C89-59E59496D0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5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C96E4D4-B3A5-4D21-97EB-D88A26E9D8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Socratic inquiry: name the rule together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161B4F6-0A61-4972-AD26-FFC5610D76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7/13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9B067F7-3013-4F6E-94D3-B14721812F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Turn your observations into rules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069BC51-BC9F-466C-9B07-4CAA844381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81250"/>
            <a:ext cx="1000125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Internal state shapes which options are available.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External cues supply position-specific information.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A decision can be instructed, permitted, or blocked.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D61F928-A253-42D0-9711-4815D1FB26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Now name the analogy. Ask students to defend each rule with a detail from the picture.</a:t>
            </a:r>
          </a:p>
        </p:txBody>
      </p:sp>
    </p:spTree>
    <p:extLst>
      <p:ext uri="{BB962C8B-B14F-4D97-AF65-F5344CB8AC3E}">
        <p14:creationId xmlns:p14="http://schemas.microsoft.com/office/powerpoint/2010/main" val="386765096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5FB2D34-79C3-4A5E-8133-B513D3C5E3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B3A04A2-B5B9-42C4-B810-34553C8C33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A42DC39-4347-4F4E-955F-BD62072C08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4436A7B-B6AF-45A2-BC17-22329DB397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5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45B8949-62F0-48E7-AF19-1248E8277B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Real biology: the analogy becomes a research question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A2FD796-86C6-4AE4-9270-12AB38820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8/13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2E9388A-254F-4886-A9CF-809537B2DD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Real biology question: how does WNT/β-catenin change the choice?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FD0F0B4-A100-415F-9F5B-DE763C4798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" y="2333625"/>
            <a:ext cx="485775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In cranial bone progenitors, canonical WNT/β-catenin signaling is important for osteogenic commitment and suppresses competing cartilage programs.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RUNX2 and SOX9 help students see that a fate decision uses interacting gene programs, not a magical single switch.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The key logic remains: cue plus internal state changes the likely path.</a:t>
            </a:r>
          </a:p>
        </p:txBody>
      </p:sp>
      <p:pic>
        <p:nvPicPr>
          <p:cNvPr id="1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270894d81024f1e"/>
          <a:srcRect xmlns:a="http://schemas.openxmlformats.org/drawingml/2006/main" l="1224" t="0" r="1224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286500" y="2333625"/>
            <a:ext cx="4953000" cy="2857500"/>
          </a:xfrm>
          <a:prstGeom xmlns:a="http://schemas.openxmlformats.org/drawingml/2006/main" prst="roundRect">
            <a:avLst>
              <a:gd name="adj" fmla="val 4000"/>
            </a:avLst>
          </a:prstGeom>
        </p:spPr>
      </p:pic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D9630B0C-9A7C-44F7-A1BB-F057A92D49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This is a real mechanism. The claim stays matched to the evidence, not to an assumed patient diagnosis.</a:t>
            </a:r>
          </a:p>
        </p:txBody>
      </p:sp>
    </p:spTree>
    <p:extLst>
      <p:ext uri="{BB962C8B-B14F-4D97-AF65-F5344CB8AC3E}">
        <p14:creationId xmlns:p14="http://schemas.microsoft.com/office/powerpoint/2010/main" val="1983836784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C025FD3-B379-4EE1-A19C-E7677007BF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AF568D6-0612-4D14-92DA-9092FD402E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D8962EE-BAEA-4F11-B6D6-78A3C2BAB5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5DEB667-4A97-471D-8327-7E1F182345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5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45C8A3B-B86D-451E-BF19-102E9593ED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Label transfer: each biology step has an analogy step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B159233-38C4-4F2E-AC89-6C0A6B93CC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9/13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8A4EA29-C9D5-46BE-83AC-A73D3595E7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Map the analogy onto the biology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EEFDF4B-EBF2-409B-BFD3-142887D88E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812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1F42615-5ADE-4753-83F8-632885A0BE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5717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GPS map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BC8DE29-7B66-446D-BD81-C07D75B27A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25431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4AAAAD0-56CD-4B2F-98A8-CDC7E52697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23812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6455D2C-BA5D-473C-95ED-AC89D81B54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25717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Internal gene-expression state and cell history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637F958-D8C5-41CE-B120-25B8DEC3A5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3337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B4970C1-4E7E-42C5-98D8-E071EC071D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5242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Road signs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D76010A-98EF-4DAA-9BF7-49115C248C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34956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4964D3A-78AD-481D-9DA5-C146BB8FEB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33337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702B93E-0BF1-424A-89B4-E3EA01D630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35242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External WNT and neighboring-tissue cues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E5C0C1E-9B0A-4E4C-972A-FF985B229E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2862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FAFC8DB-037D-4241-A001-F42C167426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4767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Fork in road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1E114E2-68C6-447C-89C4-23AF1B09AD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44481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046D54E1-8EE0-425C-8652-225327659F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42862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BBED727-12E0-45D1-BACA-BFDB07D5BC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44767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Bone-forming versus cartilage-associated program</a:t>
            </a:r>
          </a:p>
        </p:txBody>
      </p:sp>
    </p:spTree>
    <p:extLst>
      <p:ext uri="{BB962C8B-B14F-4D97-AF65-F5344CB8AC3E}">
        <p14:creationId xmlns:p14="http://schemas.microsoft.com/office/powerpoint/2010/main" val="1567832183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2026-07-10T10:36:08.4200000Z</dcterms:created>
  <dcterms:modified xsi:type="dcterms:W3CDTF">2026-07-10T10:36:08.4200000Z</dcterms:modified>
</coreProperties>
</file>