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1bba895643264c9d" /><Relationship Type="http://schemas.openxmlformats.org/officeDocument/2006/relationships/extended-properties" Target="/docProps/app.xml" Id="R7616e57cf9024d21" /><Relationship Type="http://schemas.openxmlformats.org/officeDocument/2006/relationships/officeDocument" Target="/ppt/presentation.xml" Id="R5882ec5022c44871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4ed8d25a347846d9"/>
  </p:sldMasterIdLst>
  <p:notesMasterIdLst>
    <p:notesMasterId xmlns:r="http://schemas.openxmlformats.org/officeDocument/2006/relationships" r:id="Re42586b2968c4afe"/>
  </p:notesMasterIdLst>
  <p:sldIdLst>
    <p:sldId xmlns:r="http://schemas.openxmlformats.org/officeDocument/2006/relationships" id="256" r:id="R3a33c6eb11974336"/>
    <p:sldId xmlns:r="http://schemas.openxmlformats.org/officeDocument/2006/relationships" id="257" r:id="Re6af099d6c694901"/>
    <p:sldId xmlns:r="http://schemas.openxmlformats.org/officeDocument/2006/relationships" id="258" r:id="Rd98636432c854053"/>
    <p:sldId xmlns:r="http://schemas.openxmlformats.org/officeDocument/2006/relationships" id="259" r:id="R6235a3573689499a"/>
    <p:sldId xmlns:r="http://schemas.openxmlformats.org/officeDocument/2006/relationships" id="260" r:id="R251af890385a46dd"/>
    <p:sldId xmlns:r="http://schemas.openxmlformats.org/officeDocument/2006/relationships" id="261" r:id="Raa0766e6f1214caf"/>
    <p:sldId xmlns:r="http://schemas.openxmlformats.org/officeDocument/2006/relationships" id="262" r:id="Ra1038a5bf0a04339"/>
    <p:sldId xmlns:r="http://schemas.openxmlformats.org/officeDocument/2006/relationships" id="263" r:id="R583af2c35ee24ab0"/>
    <p:sldId xmlns:r="http://schemas.openxmlformats.org/officeDocument/2006/relationships" id="264" r:id="Rc363cf87bc5b409e"/>
    <p:sldId xmlns:r="http://schemas.openxmlformats.org/officeDocument/2006/relationships" id="265" r:id="R0d6f78f64d244830"/>
    <p:sldId xmlns:r="http://schemas.openxmlformats.org/officeDocument/2006/relationships" id="266" r:id="R608e118ad9e9468c"/>
    <p:sldId xmlns:r="http://schemas.openxmlformats.org/officeDocument/2006/relationships" id="267" r:id="R26ae598863d94d27"/>
    <p:sldId xmlns:r="http://schemas.openxmlformats.org/officeDocument/2006/relationships" id="268" r:id="R90d83f367aef40c9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81d3653a66d14ed1" /><Relationship Type="http://schemas.openxmlformats.org/officeDocument/2006/relationships/slideMaster" Target="/ppt/slideMasters/slideMaster1.xml" Id="R4ed8d25a347846d9" /><Relationship Type="http://schemas.openxmlformats.org/officeDocument/2006/relationships/notesMaster" Target="/ppt/notesMasters/notesMaster1.xml" Id="Re42586b2968c4afe" /><Relationship Type="http://schemas.openxmlformats.org/officeDocument/2006/relationships/presProps" Target="/ppt/presProps.xml" Id="R4f1303a72d7b4334" /><Relationship Type="http://schemas.openxmlformats.org/officeDocument/2006/relationships/tableStyles" Target="/ppt/tableStyles.xml" Id="R238c035c24874707" /><Relationship Type="http://schemas.openxmlformats.org/officeDocument/2006/relationships/slide" Target="/ppt/slides/slide1.xml" Id="R3a33c6eb11974336" /><Relationship Type="http://schemas.openxmlformats.org/officeDocument/2006/relationships/slide" Target="/ppt/slides/slide2.xml" Id="Re6af099d6c694901" /><Relationship Type="http://schemas.openxmlformats.org/officeDocument/2006/relationships/slide" Target="/ppt/slides/slide3.xml" Id="Rd98636432c854053" /><Relationship Type="http://schemas.openxmlformats.org/officeDocument/2006/relationships/slide" Target="/ppt/slides/slide4.xml" Id="R6235a3573689499a" /><Relationship Type="http://schemas.openxmlformats.org/officeDocument/2006/relationships/slide" Target="/ppt/slides/slide5.xml" Id="R251af890385a46dd" /><Relationship Type="http://schemas.openxmlformats.org/officeDocument/2006/relationships/slide" Target="/ppt/slides/slide6.xml" Id="Raa0766e6f1214caf" /><Relationship Type="http://schemas.openxmlformats.org/officeDocument/2006/relationships/slide" Target="/ppt/slides/slide7.xml" Id="Ra1038a5bf0a04339" /><Relationship Type="http://schemas.openxmlformats.org/officeDocument/2006/relationships/slide" Target="/ppt/slides/slide8.xml" Id="R583af2c35ee24ab0" /><Relationship Type="http://schemas.openxmlformats.org/officeDocument/2006/relationships/slide" Target="/ppt/slides/slide9.xml" Id="Rc363cf87bc5b409e" /><Relationship Type="http://schemas.openxmlformats.org/officeDocument/2006/relationships/slide" Target="/ppt/slides/slide10.xml" Id="R0d6f78f64d244830" /><Relationship Type="http://schemas.openxmlformats.org/officeDocument/2006/relationships/slide" Target="/ppt/slides/slide11.xml" Id="R608e118ad9e9468c" /><Relationship Type="http://schemas.openxmlformats.org/officeDocument/2006/relationships/slide" Target="/ppt/slides/slide12.xml" Id="R26ae598863d94d27" /><Relationship Type="http://schemas.openxmlformats.org/officeDocument/2006/relationships/slide" Target="/ppt/slides/slide13.xml" Id="R90d83f367aef40c9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082afde29b0e446c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edd4763ff1c74924" /><Relationship Type="http://schemas.openxmlformats.org/officeDocument/2006/relationships/notesMaster" Target="/ppt/notesMasters/notesMaster1.xml" Id="R5668e4af0e634234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ac4d1b865d084309" /><Relationship Type="http://schemas.openxmlformats.org/officeDocument/2006/relationships/notesMaster" Target="/ppt/notesMasters/notesMaster1.xml" Id="Rcf363eb6f2e94898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8f983b1d0c784ac6" /><Relationship Type="http://schemas.openxmlformats.org/officeDocument/2006/relationships/notesMaster" Target="/ppt/notesMasters/notesMaster1.xml" Id="R40f5426bf5a04b19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4e589db67fc14e29" /><Relationship Type="http://schemas.openxmlformats.org/officeDocument/2006/relationships/notesMaster" Target="/ppt/notesMasters/notesMaster1.xml" Id="R01d7507af3074a65" /></Relationships>
</file>

<file path=ppt/notesSlides/_rels/notesSlide13.xml.rels>&#65279;<?xml version="1.0" encoding="utf-8"?><Relationships xmlns="http://schemas.openxmlformats.org/package/2006/relationships"><Relationship Type="http://schemas.openxmlformats.org/officeDocument/2006/relationships/slide" Target="/ppt/slides/slide13.xml" Id="Rfaff8a2d93f84d3e" /><Relationship Type="http://schemas.openxmlformats.org/officeDocument/2006/relationships/notesMaster" Target="/ppt/notesMasters/notesMaster1.xml" Id="R43775567688e426e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eb6fb0ff183a4249" /><Relationship Type="http://schemas.openxmlformats.org/officeDocument/2006/relationships/notesMaster" Target="/ppt/notesMasters/notesMaster1.xml" Id="R6e3c478c2bc449de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b2ddade7ecdf49ae" /><Relationship Type="http://schemas.openxmlformats.org/officeDocument/2006/relationships/notesMaster" Target="/ppt/notesMasters/notesMaster1.xml" Id="R85d94a9d02654af3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ed2f0a8a1c9b42c8" /><Relationship Type="http://schemas.openxmlformats.org/officeDocument/2006/relationships/notesMaster" Target="/ppt/notesMasters/notesMaster1.xml" Id="Rb79f4db6d1fd4f89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2288174d115d4632" /><Relationship Type="http://schemas.openxmlformats.org/officeDocument/2006/relationships/notesMaster" Target="/ppt/notesMasters/notesMaster1.xml" Id="R0cba555bdaa74b95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99aa1ff2d0e74097" /><Relationship Type="http://schemas.openxmlformats.org/officeDocument/2006/relationships/notesMaster" Target="/ppt/notesMasters/notesMaster1.xml" Id="R8a96122edc4e4e7b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5864c21883b74568" /><Relationship Type="http://schemas.openxmlformats.org/officeDocument/2006/relationships/notesMaster" Target="/ppt/notesMasters/notesMaster1.xml" Id="R7ca6819ba18342a3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35b9a61659bd4be7" /><Relationship Type="http://schemas.openxmlformats.org/officeDocument/2006/relationships/notesMaster" Target="/ppt/notesMasters/notesMaster1.xml" Id="R684f688199374b5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24659da0f5ce4191" /><Relationship Type="http://schemas.openxmlformats.org/officeDocument/2006/relationships/notesMaster" Target="/ppt/notesMasters/notesMaster1.xml" Id="Ra33f2911677d475d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34fdf6b770c44a02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8a44434f04d54653" /><Relationship Type="http://schemas.openxmlformats.org/officeDocument/2006/relationships/slideLayout" Target="/ppt/slideLayouts/slideLayout1.xml" Id="R134cb76be67f413a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134cb76be67f413a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6ba39a543294cca" /><Relationship Type="http://schemas.openxmlformats.org/officeDocument/2006/relationships/notesSlide" Target="/ppt/notesSlides/notesSlide1.xml" Id="Rfdc1fad0345a4edd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0185796450a4ef0" /><Relationship Type="http://schemas.openxmlformats.org/officeDocument/2006/relationships/notesSlide" Target="/ppt/notesSlides/notesSlide10.xml" Id="Rb08da2c4d9ed452a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00ae55786db463c" /><Relationship Type="http://schemas.openxmlformats.org/officeDocument/2006/relationships/notesSlide" Target="/ppt/notesSlides/notesSlide11.xml" Id="R08738fdfb2d446dd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c51fd7eae4345f7" /><Relationship Type="http://schemas.openxmlformats.org/officeDocument/2006/relationships/notesSlide" Target="/ppt/notesSlides/notesSlide12.xml" Id="R31dc73a676fe472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68fa8f58e644102" /><Relationship Type="http://schemas.openxmlformats.org/officeDocument/2006/relationships/notesSlide" Target="/ppt/notesSlides/notesSlide13.xml" Id="Rbf0795a501dc4d6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2f45870c2f234460" /><Relationship Type="http://schemas.openxmlformats.org/officeDocument/2006/relationships/notesSlide" Target="/ppt/notesSlides/notesSlide2.xml" Id="Rec3fd031ea3e42b1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0d654cdc0764909" /><Relationship Type="http://schemas.openxmlformats.org/officeDocument/2006/relationships/notesSlide" Target="/ppt/notesSlides/notesSlide3.xml" Id="R14b0551053ef475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ce63da2a94a4192" /><Relationship Type="http://schemas.openxmlformats.org/officeDocument/2006/relationships/notesSlide" Target="/ppt/notesSlides/notesSlide4.xml" Id="R24c4e199feb74d5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3955ed022d8b4ed3" /><Relationship Type="http://schemas.openxmlformats.org/officeDocument/2006/relationships/image" Target="/ppt/media/image.png" Id="R86b84973cc9a4920" /><Relationship Type="http://schemas.openxmlformats.org/officeDocument/2006/relationships/notesSlide" Target="/ppt/notesSlides/notesSlide5.xml" Id="Rf0fc106f22c44c32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e772772f3c934c14" /><Relationship Type="http://schemas.openxmlformats.org/officeDocument/2006/relationships/image" Target="/ppt/media/image2.png" Id="R48d8867a3e4b4ad0" /><Relationship Type="http://schemas.openxmlformats.org/officeDocument/2006/relationships/notesSlide" Target="/ppt/notesSlides/notesSlide6.xml" Id="R15bc7b4d38304fbb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fb2ebfdd5e04e7d" /><Relationship Type="http://schemas.openxmlformats.org/officeDocument/2006/relationships/notesSlide" Target="/ppt/notesSlides/notesSlide7.xml" Id="R7ea3a810fac04779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3f1bc6f447d41a9" /><Relationship Type="http://schemas.openxmlformats.org/officeDocument/2006/relationships/image" Target="/ppt/media/image3.png" Id="Raacef194de6242a9" /><Relationship Type="http://schemas.openxmlformats.org/officeDocument/2006/relationships/notesSlide" Target="/ppt/notesSlides/notesSlide8.xml" Id="R71f0526ae11a4e15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08596f36459468b" /><Relationship Type="http://schemas.openxmlformats.org/officeDocument/2006/relationships/notesSlide" Target="/ppt/notesSlides/notesSlide9.xml" Id="R998db1c67196403f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B798FCC-E0CF-4A6F-83E7-41B6DF2C62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3E49A9B-6C15-44D3-8282-E07ABE3E9C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421CE28C-B529-4FA0-84A9-2153002466C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DDF6A9F-AC6E-4007-8423-D8AD95F6DE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929A0FC5-91E4-496C-87DC-A5507BF5E9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Craniofacial Research Track | John Hay Biomedical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51F2D3CD-4C62-42DA-B6B9-C5A16FABBE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57C77995-48EE-4937-A0AC-A1E091D6C5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The Cells That Build the Face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2D88451A-2C84-41A3-AD1F-7EC4C26151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Which cells fill the facial tissues, and how do they get there?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BC85D3F3-2D1D-4752-8CBE-BA823CB773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 3: Cells move to form structures.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8C9F531-3A47-4422-A866-7F83C18BDC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3857625"/>
            <a:ext cx="95250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2025">
                <a:solidFill>
                  <a:srgbClr val="CDE9DA"/>
                </a:solidFill>
              </a:defRPr>
            </a:pPr>
            <a:r>
              <a:rPr sz="2025">
                <a:solidFill>
                  <a:srgbClr val="CDE9DA"/>
                </a:solidFill>
              </a:rPr>
              <a:t>Cranial neural crest cells are traveling builders. Their route, arrival, and growth help create the facial tissues that later must fuse.</a:t>
            </a:r>
          </a:p>
        </p:txBody>
      </p:sp>
    </p:spTree>
    <p:extLst>
      <p:ext uri="{BB962C8B-B14F-4D97-AF65-F5344CB8AC3E}">
        <p14:creationId xmlns:p14="http://schemas.microsoft.com/office/powerpoint/2010/main" val="1543692678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4390490-308F-4111-841A-5A9F3B28C6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2B966ABD-5B85-4D9A-AEF1-7A0DB92118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023FCF03-9E22-4C86-BB5E-E1A267FAA1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468FC48E-96EE-49C3-9AA2-C9DFBC14FB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D4F54E42-7073-41C0-942B-AF1C5A2587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Concrete decision: evidence has a job to do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E3C15D29-4BD5-47D9-AD7A-F29344A66D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10/13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821ACBE-0E79-4ADD-876B-437A08DEFF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Your team has to make a call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E482D7D4-98FD-47FD-9DF4-81769DCD6E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90750"/>
            <a:ext cx="10382250" cy="2047875"/>
          </a:xfrm>
          <a:prstGeom xmlns:a="http://schemas.openxmlformats.org/drawingml/2006/main" prst="roundRect">
            <a:avLst>
              <a:gd name="adj" fmla="val 3721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9B5D3CC-7CEE-4F7E-9F7A-ACC42C4FCB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457450"/>
            <a:ext cx="2476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SITUATION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D5B99826-981A-48C1-BC00-9D7CAE0A725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857500"/>
            <a:ext cx="9763125" cy="1123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5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A model embryo has a smaller maxillary prominence. A neural crest marker shows fewer labeled cells arriving there, while the cells that arrive still differentiate normally. What is the most direct explanation to test next: a migration route problem, a bone-fate problem, or a final diagnosis?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7309531-FAFD-4530-8377-7D9EF021B90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Require a claim, the evidence in the situation, and reasoning that uses today's analogy rule.</a:t>
            </a:r>
          </a:p>
        </p:txBody>
      </p:sp>
    </p:spTree>
    <p:extLst>
      <p:ext uri="{BB962C8B-B14F-4D97-AF65-F5344CB8AC3E}">
        <p14:creationId xmlns:p14="http://schemas.microsoft.com/office/powerpoint/2010/main" val="378878303"/>
      </p:ext>
    </p:extLst>
  </p:cSld>
</p:sld>
</file>

<file path=ppt/slides/slide11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B19DAD14-9A4F-483A-A417-47F1095ACC8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2FC306A-117D-4627-B203-D2986CCF11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EE1424F5-495B-4488-BA32-84451ECC53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F04EAD0A-1087-4B41-90FA-CB9A7C9AC8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F562572F-7256-435F-BBDD-9E2653C83A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Decision reveal: defend the conclusion with evidence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33BC8C0-8D4A-49B1-A9E3-C130AB6F14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11/13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5F0D8DB-E7E1-4C23-8DDB-4BDDCA9433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Make the strongest evidence-based decision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974CC4C-7FA5-41CE-BF0F-9923F1672F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476500"/>
            <a:ext cx="1714500" cy="1143000"/>
          </a:xfrm>
          <a:prstGeom xmlns:a="http://schemas.openxmlformats.org/drawingml/2006/main" prst="roundRect">
            <a:avLst>
              <a:gd name="adj" fmla="val 6667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E32E572-72E4-4B76-8D04-40A158399E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2667000"/>
            <a:ext cx="1295400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DECISION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90C243FF-14B9-4270-830C-899F42BB2CB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28860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315ADC1A-9381-426B-B450-86D0C6BCC9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286250" y="2190750"/>
            <a:ext cx="6667500" cy="1714500"/>
          </a:xfrm>
          <a:prstGeom xmlns:a="http://schemas.openxmlformats.org/drawingml/2006/main" prst="roundRect">
            <a:avLst>
              <a:gd name="adj" fmla="val 4444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9189F77C-A957-4C8D-9EC4-B192D124D2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95800" y="2381250"/>
            <a:ext cx="62484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575" b="1">
                <a:solidFill>
                  <a:srgbClr val="F7FCF9"/>
                </a:solidFill>
              </a:defRPr>
            </a:pPr>
            <a:r>
              <a:rPr sz="1575" b="1">
                <a:solidFill>
                  <a:srgbClr val="F7FCF9"/>
                </a:solidFill>
              </a:rPr>
              <a:t>Test migration route and arrival first. The evidence points to a traffic problem before a fate problem. Next we ask how arrived cells choose a fate.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4C4BBAD5-D66C-4FA4-B231-F5D0CCA393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4875" y="4762500"/>
            <a:ext cx="99060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>
                <a:solidFill>
                  <a:srgbClr val="CDE9DA"/>
                </a:solidFill>
              </a:defRPr>
            </a:pPr>
            <a:r>
              <a:rPr sz="1650">
                <a:solidFill>
                  <a:srgbClr val="CDE9DA"/>
                </a:solidFill>
              </a:rPr>
              <a:t>Socratic follow-up: Which fact in the scenario made a different answer less defensible?</a:t>
            </a:r>
          </a:p>
        </p:txBody>
      </p:sp>
    </p:spTree>
    <p:extLst>
      <p:ext uri="{BB962C8B-B14F-4D97-AF65-F5344CB8AC3E}">
        <p14:creationId xmlns:p14="http://schemas.microsoft.com/office/powerpoint/2010/main" val="132888776"/>
      </p:ext>
    </p:extLst>
  </p:cSld>
</p:sld>
</file>

<file path=ppt/slides/slide1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EE0804C-3CA8-4361-9766-0281319FAE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2E18BFE-2F8F-4295-9FA9-998E924D92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CAC0E0D2-B002-49FD-B7F9-2670BF7DD0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F9C6950-675D-43D3-AADF-C303291EE6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463D160A-CCA0-49C8-B247-9A44BD017A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Exit ticket and bridge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D1377657-68F2-4E6F-A520-F899E8A617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16BC847-CCB3-4E04-967E-54E2550820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Leave with the idea. Enter with the next question.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10AEED9-6DE9-4023-8405-E8AC647B8B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D92611E-DAFF-40EF-9418-6E5A94C56D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2571750"/>
            <a:ext cx="19050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2FD27A"/>
                </a:solidFill>
              </a:defRPr>
            </a:pPr>
            <a:r>
              <a:rPr sz="1125" b="1">
                <a:solidFill>
                  <a:srgbClr val="2FD27A"/>
                </a:solidFill>
              </a:rPr>
              <a:t>TODAY'S EXIT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84A6A44E-C3F9-4539-BB54-7E225794C7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95375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6000"/>
              </a:lnSpc>
              <a:buNone/>
              <a:defRPr sz="1650">
                <a:solidFill>
                  <a:srgbClr val="F7FCF9"/>
                </a:solidFill>
              </a:defRPr>
            </a:pPr>
            <a:r>
              <a:rPr sz="1650">
                <a:solidFill>
                  <a:srgbClr val="F7FCF9"/>
                </a:solidFill>
              </a:rPr>
              <a:t>Explain how a problem in migration could later look like a fusion problem. Once a crest cell arrives, what tells it what to become?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F94A23A4-685B-49B2-9CF3-2AA1FE2083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29375" y="2286000"/>
            <a:ext cx="4857750" cy="2143125"/>
          </a:xfrm>
          <a:prstGeom xmlns:a="http://schemas.openxmlformats.org/drawingml/2006/main" prst="roundRect">
            <a:avLst>
              <a:gd name="adj" fmla="val 3556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C3FF6498-5685-44E3-8C77-891D406BA0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2571750"/>
            <a:ext cx="2095500" cy="23812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125" b="1">
                <a:solidFill>
                  <a:srgbClr val="06170F"/>
                </a:solidFill>
              </a:defRPr>
            </a:pPr>
            <a:r>
              <a:rPr sz="1125" b="1">
                <a:solidFill>
                  <a:srgbClr val="06170F"/>
                </a:solidFill>
              </a:rPr>
              <a:t>NEXT UNLOCK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744AFC52-8928-4592-A969-33C97BA844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743700" y="3000375"/>
            <a:ext cx="42862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2000"/>
              </a:lnSpc>
              <a:buNone/>
              <a:defRPr sz="1800" b="1">
                <a:solidFill>
                  <a:srgbClr val="06170F"/>
                </a:solidFill>
              </a:defRPr>
            </a:pPr>
            <a:r>
              <a:rPr sz="1800" b="1">
                <a:solidFill>
                  <a:srgbClr val="06170F"/>
                </a:solidFill>
              </a:rPr>
              <a:t>Next lesson unlock: How cells with the same DNA make different choices.</a:t>
            </a:r>
          </a:p>
        </p:txBody>
      </p:sp>
    </p:spTree>
    <p:extLst>
      <p:ext uri="{BB962C8B-B14F-4D97-AF65-F5344CB8AC3E}">
        <p14:creationId xmlns:p14="http://schemas.microsoft.com/office/powerpoint/2010/main" val="92467497"/>
      </p:ext>
    </p:extLst>
  </p:cSld>
</p:sld>
</file>

<file path=ppt/slides/slide1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53F21B2-67E3-4527-95E5-F1E7DF4CC1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B667506-B003-4565-A349-85E2A8BB66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605D701D-6794-4D37-9B24-DFAA036B9D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5D2ECCB-1BE7-4A0D-8858-44DB2396D1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7238D81F-41A6-4531-8058-4971934EB6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Sources and alignment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979BAA93-3E68-4E5B-B414-12398E34C4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13/13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C5721FD-DC22-4CDC-A011-A6305099DB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Evidence behind today's lesson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6B782CA0-4C1A-4A42-BC34-8C3A98AD20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2143125"/>
            <a:ext cx="10001250" cy="609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Course connection</a:t>
            </a:r>
          </a:p>
          <a:p xmlns:a="http://schemas.openxmlformats.org/drawingml/2006/main">
            <a:pPr>
              <a:lnSpc>
                <a:spcPct val="115000"/>
              </a:lnSpc>
              <a:buNone/>
              <a:defRPr sz="1575" b="1">
                <a:solidFill>
                  <a:srgbClr val="2FD27A"/>
                </a:solidFill>
              </a:defRPr>
            </a:pPr>
            <a:r>
              <a:rPr sz="1575" b="1">
                <a:solidFill>
                  <a:srgbClr val="2FD27A"/>
                </a:solidFill>
              </a:rPr>
              <a:t>PLTW HBS: examine how cells form tissues during development.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4121D727-B1BA-44AA-BFBB-D36F3DFEAF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3238500"/>
            <a:ext cx="1028700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Cordero et al. Cranial Neural Crest Cells on the Move. PMC3039913.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275">
                <a:solidFill>
                  <a:srgbClr val="F7FCF9"/>
                </a:solidFill>
              </a:defRPr>
            </a:pPr>
            <a:r>
              <a:rPr sz="1275">
                <a:solidFill>
                  <a:srgbClr val="F7FCF9"/>
                </a:solidFill>
              </a:rPr>
              <a:t>•  Jin et al. Gene Regulatory Network from Cranial Neural Crest to Osteoblasts. PMC11072871.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67136DE7-243F-4A17-8608-70BAB45A9C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Research sources are selected for student-safe, evidence-based framing.</a:t>
            </a:r>
          </a:p>
        </p:txBody>
      </p:sp>
    </p:spTree>
    <p:extLst>
      <p:ext uri="{BB962C8B-B14F-4D97-AF65-F5344CB8AC3E}">
        <p14:creationId xmlns:p14="http://schemas.microsoft.com/office/powerpoint/2010/main" val="1340358810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052B4DF9-5454-4520-A560-5B672C6FA6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0D5F6E6-9AD2-4B04-B78D-75E08497E4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BC4B3551-4E91-44AB-811E-C61C249DEE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D899E348-1875-4E6D-9588-FD437011E5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CFEA9768-2AA9-449E-8A4E-1B61AB9277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Bring yesterday forward before adding new details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6786BF5B-3A4A-47D2-8764-364A6A5A78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2/13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237A5800-AE00-4BBA-BEF1-D7D3F57B1A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Carry the previous idea forward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AF7F8B0A-94DC-4E61-AD44-ABAA8DCD8B2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33625"/>
            <a:ext cx="10477500" cy="1238250"/>
          </a:xfrm>
          <a:prstGeom xmlns:a="http://schemas.openxmlformats.org/drawingml/2006/main" prst="roundRect">
            <a:avLst>
              <a:gd name="adj" fmla="val 6154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B43E201-D765-4053-9D49-E2A91AE32F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24125"/>
            <a:ext cx="10058400" cy="8572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2025" b="1">
                <a:solidFill>
                  <a:srgbClr val="F7FCF9"/>
                </a:solidFill>
              </a:defRPr>
            </a:pPr>
            <a:r>
              <a:rPr sz="2025" b="1">
                <a:solidFill>
                  <a:srgbClr val="F7FCF9"/>
                </a:solidFill>
              </a:rPr>
              <a:t>Yesterday's takeaway: a failed fusion can begin long before two edges try to join.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2947D19B-07F2-4326-B68A-E28BB4A3CB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4095750"/>
            <a:ext cx="9525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Today we use that idea to answer one deeper question.</a:t>
            </a:r>
          </a:p>
        </p:txBody>
      </p:sp>
    </p:spTree>
    <p:extLst>
      <p:ext uri="{BB962C8B-B14F-4D97-AF65-F5344CB8AC3E}">
        <p14:creationId xmlns:p14="http://schemas.microsoft.com/office/powerpoint/2010/main" val="1212783157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714B3F5A-1CFB-4FE0-832B-234FA9A7F9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87030544-D803-4C61-9145-7BCF8D0D1F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100F3097-1547-4FA0-B89C-86FED1A8078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B22168EF-408A-46B4-8E5C-14878C565C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1ABB1A6-A54C-49B8-BA34-ECFCD8B29B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The four durable truths of developmental biology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4A456D52-F773-48DE-86BB-F6AAF8564C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3/13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CA1DE30A-8C98-4C39-B09B-CDC6323AC4C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Our unit has four truths to return to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B711A23-0860-46A0-901B-D9BC5B9515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69AACB4D-5ABD-4DDD-8DE1-0C856A769B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1. Cells differentiate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5AB20E1F-127F-4845-B57F-7F1EB64685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7662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0A8FB07E-B53A-4D6F-B527-3FB63003E2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8617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2. Development sculpts</a:t>
            </a:r>
          </a:p>
        </p:txBody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14320610-9B3A-423F-A684-F371109A97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286500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B01ADF50-25BC-4880-BC0B-642C0E06E1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96050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3. Cells move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5DAD7D2B-A282-4AE0-AFC1-9F4A112829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96375" y="2762250"/>
            <a:ext cx="2381250" cy="1095375"/>
          </a:xfrm>
          <a:prstGeom xmlns:a="http://schemas.openxmlformats.org/drawingml/2006/main" prst="roundRect">
            <a:avLst>
              <a:gd name="adj" fmla="val 6957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C626BF0C-C1AA-4445-90B5-4F70537376A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305925" y="2952750"/>
            <a:ext cx="1962150" cy="7143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4. Dysregulation changes outcomes</a:t>
            </a:r>
          </a:p>
        </p:txBody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EF70AE03-08B3-4B5C-83ED-1F559D9798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Truth 3: Cells move to form structures.</a:t>
            </a:r>
          </a:p>
        </p:txBody>
      </p:sp>
    </p:spTree>
    <p:extLst>
      <p:ext uri="{BB962C8B-B14F-4D97-AF65-F5344CB8AC3E}">
        <p14:creationId xmlns:p14="http://schemas.microsoft.com/office/powerpoint/2010/main" val="1021315664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290CA7AA-D225-4FA0-8F16-F338E11FB9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BA824E9A-C9B4-4449-A37E-63527EB3DB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E027FE4-1533-4206-954E-3121684C3A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013F361-6659-4900-BDC1-BD9BB5BDC6B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8C270DE0-3A5D-479F-AE88-0D9F8AAAE0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Daily graphical abstract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08BEEC59-4C5F-4913-A29C-D8C7FB1ECA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4/13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9C1FA922-15A4-4992-98C1-260BE4857D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Today's take-home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64D2FD0-DFC4-46E3-9F91-B2C8FFCACC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1952625"/>
            <a:ext cx="1028700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650">
                <a:solidFill>
                  <a:srgbClr val="2FD27A"/>
                </a:solidFill>
              </a:defRPr>
            </a:pPr>
            <a:r>
              <a:rPr sz="1650">
                <a:solidFill>
                  <a:srgbClr val="2FD27A"/>
                </a:solidFill>
              </a:rPr>
              <a:t>Cranial neural crest cells are traveling builders. Their route, arrival, and growth help create the facial tissues that later must fuse.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53A33748-3ADF-4817-89A3-765274C5537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000250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6DB01CA-3A50-4176-AF08-5C7371B5FE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09800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Leave the neural folds</a:t>
            </a:r>
          </a:p>
        </p:txBody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9465E6EB-AC5D-423F-98CD-5B9194C2A6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48175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3E969070-B44C-416E-9037-02E03252AE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05375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C599916B-D54B-4150-B96D-26484B7B5B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114925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Travel in organized streams</a:t>
            </a:r>
          </a:p>
        </p:txBody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D1D5A30B-AD92-4B42-8149-C45FBF16B3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353300" y="3571875"/>
            <a:ext cx="619125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8B902BB0-CFC1-44AD-82B2-CE423FE8A5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3000375"/>
            <a:ext cx="2381250" cy="1428750"/>
          </a:xfrm>
          <a:prstGeom xmlns:a="http://schemas.openxmlformats.org/drawingml/2006/main" prst="roundRect">
            <a:avLst>
              <a:gd name="adj" fmla="val 5333"/>
            </a:avLst>
          </a:prstGeom>
          <a:solidFill xmlns:a="http://schemas.openxmlformats.org/drawingml/2006/main">
            <a:srgbClr val="2FD27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7C3527DA-D592-41F6-A432-E195193C0E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20050" y="3190875"/>
            <a:ext cx="1962150" cy="1047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425" b="1">
                <a:solidFill>
                  <a:srgbClr val="F7FCF9"/>
                </a:solidFill>
              </a:defRPr>
            </a:pPr>
            <a:r>
              <a:rPr sz="1425" b="1">
                <a:solidFill>
                  <a:srgbClr val="F7FCF9"/>
                </a:solidFill>
              </a:rPr>
              <a:t>Populate and build facial tissue</a:t>
            </a:r>
          </a:p>
        </p:txBody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D84899D0-11A5-4994-BEB9-4282CB29E3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Say this aloud: Cranial neural crest cells are traveling builders. Their route, arrival, and growth help create the facial tissues that later must fuse.</a:t>
            </a:r>
          </a:p>
        </p:txBody>
      </p:sp>
    </p:spTree>
    <p:extLst>
      <p:ext uri="{BB962C8B-B14F-4D97-AF65-F5344CB8AC3E}">
        <p14:creationId xmlns:p14="http://schemas.microsoft.com/office/powerpoint/2010/main" val="1874190389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CB06E92-33B5-4904-BDB7-15BB42A1B8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7A999CC3-6CE5-476D-84AC-20BA30B1CD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89AC69D2-B00C-476E-8B67-F38EB53969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3DAAEA74-FDDF-4A63-8340-1C5B0C8264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EA66C51-4DA1-4047-8BB7-29EA11E9D5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Analogy picture: observe before explaining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3059770B-0761-4ACF-A81B-72E81C3C5B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5/13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BBD8B9E0-E2A0-41D0-B7D1-67501EF8CD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4000500" cy="13335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5000"/>
              </a:lnSpc>
              <a:buNone/>
              <a:defRPr sz="2400" b="1">
                <a:solidFill>
                  <a:srgbClr val="F7FCF9"/>
                </a:solidFill>
              </a:defRPr>
            </a:pPr>
            <a:r>
              <a:rPr sz="2400" b="1">
                <a:solidFill>
                  <a:srgbClr val="F7FCF9"/>
                </a:solidFill>
              </a:rPr>
              <a:t>Study the traffic system</a:t>
            </a:r>
          </a:p>
        </p:txBody>
      </p:sp>
      <p:pic>
        <p:nvPicPr>
          <p:cNvPr id="1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6b84973cc9a4920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CF7A878F-F9AD-46C5-845F-71BD93CC6A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3143250"/>
            <a:ext cx="3857625" cy="7620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4000"/>
              </a:lnSpc>
              <a:buNone/>
              <a:defRPr sz="1725">
                <a:solidFill>
                  <a:srgbClr val="2FD27A"/>
                </a:solidFill>
              </a:defRPr>
            </a:pPr>
            <a:r>
              <a:rPr sz="1725">
                <a:solidFill>
                  <a:srgbClr val="2FD27A"/>
                </a:solidFill>
              </a:rPr>
              <a:t>Do not name the biology yet. Describe only what you see.</a:t>
            </a:r>
          </a:p>
        </p:txBody>
      </p:sp>
    </p:spTree>
    <p:extLst>
      <p:ext uri="{BB962C8B-B14F-4D97-AF65-F5344CB8AC3E}">
        <p14:creationId xmlns:p14="http://schemas.microsoft.com/office/powerpoint/2010/main" val="420264852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905943E3-3222-4899-A24A-9B1F2552EE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0DE9B6F7-0084-43B7-BEFC-D8D9D6B688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2B493F20-E5C9-48A3-9095-91F304160AB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06F1EF28-8692-404F-8D1E-697015BFEA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5B33871A-46CF-48F4-BD87-38C2B03FE2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students create the rule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B39E4EA3-1C9F-4F50-A0E1-211B2F4281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6/13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07CEE902-26AD-4305-93AC-F7D559DC030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What does the picture make you notice?</a:t>
            </a:r>
          </a:p>
        </p:txBody>
      </p:sp>
      <p:pic>
        <p:nvPicPr>
          <p:cNvPr id="18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48d8867a3e4b4ad0"/>
          <a:srcRect xmlns:a="http://schemas.openxmlformats.org/drawingml/2006/main" l="935" t="0" r="935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4953000" y="1600200"/>
            <a:ext cx="6477000" cy="3714750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8361A8C5-359D-417A-8C64-F3D7F23003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2524125"/>
            <a:ext cx="3952875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What guides a car to the intended destination?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What happens when a lane is blocked or an exit is missed?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500">
                <a:solidFill>
                  <a:srgbClr val="F7FCF9"/>
                </a:solidFill>
              </a:defRPr>
            </a:pPr>
            <a:r>
              <a:rPr sz="1500">
                <a:solidFill>
                  <a:srgbClr val="F7FCF9"/>
                </a:solidFill>
              </a:rPr>
              <a:t>•  Why can one wrong route change the whole map downstream?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40B177FF-366B-43DC-9C2C-5C638EF29B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Teacher move: collect observations first. Delay the biological vocabulary until students state the pattern.</a:t>
            </a:r>
          </a:p>
        </p:txBody>
      </p:sp>
    </p:spTree>
    <p:extLst>
      <p:ext uri="{BB962C8B-B14F-4D97-AF65-F5344CB8AC3E}">
        <p14:creationId xmlns:p14="http://schemas.microsoft.com/office/powerpoint/2010/main" val="418282460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4D7EF7C0-8535-4FEF-9E8D-B1641AD334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3382954F-BDFF-4142-B01D-CF1FA93671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5E71B312-B7A8-41B3-A504-2B497E0F06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AE9E5925-52F2-4D2C-A645-DB3E9243B5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A0E1F59-B07F-487C-A370-E31C04E70D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Socratic inquiry: name the rule together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3FB2639-8EE7-4F49-B9BC-F29FB49B9E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7/13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E80E5D2D-E299-4A55-BF1B-9946D561DB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Turn your observations into rules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8DAAEA36-1215-4F8A-ACFA-EAC59BED58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100012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Cells need routes, directional cues, and boundaries.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Arrival is not enough. Cells must arrive at the correct destination in sufficient numbers.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875">
                <a:solidFill>
                  <a:srgbClr val="F7FCF9"/>
                </a:solidFill>
              </a:defRPr>
            </a:pPr>
            <a:r>
              <a:rPr sz="1875">
                <a:solidFill>
                  <a:srgbClr val="F7FCF9"/>
                </a:solidFill>
              </a:rPr>
              <a:t>•  A routing error can become a tissue-size or shape problem.</a:t>
            </a:r>
          </a:p>
        </p:txBody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55A1854-EC2D-4275-8150-48AAA169564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Now name the analogy. Ask students to defend each rule with a detail from the picture.</a:t>
            </a:r>
          </a:p>
        </p:txBody>
      </p:sp>
    </p:spTree>
    <p:extLst>
      <p:ext uri="{BB962C8B-B14F-4D97-AF65-F5344CB8AC3E}">
        <p14:creationId xmlns:p14="http://schemas.microsoft.com/office/powerpoint/2010/main" val="946389874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C11D9D7F-4CD2-404C-B61B-9D307F8E36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DF922D22-BB6D-4B97-B424-AD13970C4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3BAD0EDF-B915-43CF-93DE-8D531D630D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2CA0A7A1-2DEF-4171-BAD8-C8FBD41C61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A8B7B65A-5CCF-44E4-B4FB-EA86DA29F3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Real biology: the analogy becomes a research question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4F9D06A-E530-4016-A4F6-537D671F6E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8/13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17AB74C7-3278-4B80-8948-56480E3AC17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Real biology question: what does a neural crest marker let us see?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4B6D628A-57DE-46E6-A90C-1D51B45FFDE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" y="2333625"/>
            <a:ext cx="4857750" cy="2952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Researchers use neural crest markers such as SOX10 to follow migratory cell populations in model embryos.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A marker can show where a population travels. It does not alone prove what caused a route to change.</a:t>
            </a:r>
          </a:p>
          <a:p xmlns:a="http://schemas.openxmlformats.org/drawingml/2006/main">
            <a:r>
              <a:t/>
            </a:r>
          </a:p>
          <a:p xmlns:a="http://schemas.openxmlformats.org/drawingml/2006/main">
            <a:pPr>
              <a:lnSpc>
                <a:spcPct val="108000"/>
              </a:lnSpc>
              <a:buNone/>
              <a:defRPr sz="1425">
                <a:solidFill>
                  <a:srgbClr val="F7FCF9"/>
                </a:solidFill>
              </a:defRPr>
            </a:pPr>
            <a:r>
              <a:rPr sz="1425">
                <a:solidFill>
                  <a:srgbClr val="F7FCF9"/>
                </a:solidFill>
              </a:rPr>
              <a:t>•  That distinction lets students reason from direct evidence to the next test.</a:t>
            </a:r>
          </a:p>
        </p:txBody>
      </p:sp>
      <p:pic>
        <p:nvPicPr>
          <p:cNvPr id="1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acef194de6242a9"/>
          <a:srcRect xmlns:a="http://schemas.openxmlformats.org/drawingml/2006/main" l="1224" t="0" r="1224" b="0"/>
          <a:stretch xmlns:a="http://schemas.openxmlformats.org/drawingml/2006/main">
            <a:fillRect l="0" t="0" r="0" b="0"/>
          </a:stretch>
        </p:blipFill>
        <p:spPr>
          <a:xfrm xmlns:a="http://schemas.openxmlformats.org/drawingml/2006/main">
            <a:off x="6286500" y="2333625"/>
            <a:ext cx="4953000" cy="2857500"/>
          </a:xfrm>
          <a:prstGeom xmlns:a="http://schemas.openxmlformats.org/drawingml/2006/main" prst="roundRect">
            <a:avLst>
              <a:gd name="adj" fmla="val 4000"/>
            </a:avLst>
          </a:prstGeom>
        </p:spPr>
      </p:pic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CD890FE4-9E82-47DF-9867-F30F5B1E4D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90550" y="5715000"/>
            <a:ext cx="1028700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110000"/>
              </a:lnSpc>
              <a:buNone/>
              <a:defRPr sz="1200" i="1">
                <a:solidFill>
                  <a:srgbClr val="CDE9DA"/>
                </a:solidFill>
              </a:defRPr>
            </a:pPr>
            <a:r>
              <a:rPr sz="1200" i="1">
                <a:solidFill>
                  <a:srgbClr val="CDE9DA"/>
                </a:solidFill>
              </a:rPr>
              <a:t>This is a real mechanism. The claim stays matched to the evidence, not to an assumed patient diagnosis.</a:t>
            </a:r>
          </a:p>
        </p:txBody>
      </p:sp>
    </p:spTree>
    <p:extLst>
      <p:ext uri="{BB962C8B-B14F-4D97-AF65-F5344CB8AC3E}">
        <p14:creationId xmlns:p14="http://schemas.microsoft.com/office/powerpoint/2010/main" val="1275187416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06170F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">
            <a:extLst xmlns:a="http://schemas.openxmlformats.org/drawingml/2006/main">
              <a:ext uri="{FF2B5EF4-FFF2-40B4-BE49-F238E27FC236}">
                <a16:creationId xmlns:a16="http://schemas.microsoft.com/office/drawing/2014/main" id="{A3269520-C4F7-41A7-9712-7B0EF3D987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33350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">
            <a:extLst xmlns:a="http://schemas.openxmlformats.org/drawingml/2006/main">
              <a:ext uri="{FF2B5EF4-FFF2-40B4-BE49-F238E27FC236}">
                <a16:creationId xmlns:a16="http://schemas.microsoft.com/office/drawing/2014/main" id="{C5D7C354-DFE4-4CF0-A4BE-BB7A71A5EA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715125"/>
            <a:ext cx="12192000" cy="14287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">
            <a:extLst xmlns:a="http://schemas.openxmlformats.org/drawingml/2006/main">
              <a:ext uri="{FF2B5EF4-FFF2-40B4-BE49-F238E27FC236}">
                <a16:creationId xmlns:a16="http://schemas.microsoft.com/office/drawing/2014/main" id="{92E6B293-80F6-4BB7-A74B-324F6059CB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438150"/>
            <a:ext cx="114300" cy="1143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FD27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">
            <a:extLst xmlns:a="http://schemas.openxmlformats.org/drawingml/2006/main">
              <a:ext uri="{FF2B5EF4-FFF2-40B4-BE49-F238E27FC236}">
                <a16:creationId xmlns:a16="http://schemas.microsoft.com/office/drawing/2014/main" id="{971FA7E9-75F1-40D9-A699-DAE0F886D4E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09575"/>
            <a:ext cx="5905500" cy="2286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975" b="1">
                <a:solidFill>
                  <a:srgbClr val="2FD27A"/>
                </a:solidFill>
              </a:defRPr>
            </a:pPr>
            <a:r>
              <a:rPr sz="975" b="1">
                <a:solidFill>
                  <a:srgbClr val="2FD27A"/>
                </a:solidFill>
              </a:rPr>
              <a:t>SESSION 4 | HBS | THE MASTER SWITCH</a:t>
            </a:r>
          </a:p>
        </p:txBody>
      </p:sp>
      <p:sp>
        <p:nvSpPr>
          <p:cNvPr id="5" name="">
            <a:extLst xmlns:a="http://schemas.openxmlformats.org/drawingml/2006/main">
              <a:ext uri="{FF2B5EF4-FFF2-40B4-BE49-F238E27FC236}">
                <a16:creationId xmlns:a16="http://schemas.microsoft.com/office/drawing/2014/main" id="{B9027D72-1623-4BA1-9E0A-BA06AC8B24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6400800"/>
            <a:ext cx="85725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Label transfer: each biology step has an analogy step</a:t>
            </a:r>
          </a:p>
        </p:txBody>
      </p:sp>
      <p:sp>
        <p:nvSpPr>
          <p:cNvPr id="6" name="">
            <a:extLst xmlns:a="http://schemas.openxmlformats.org/drawingml/2006/main">
              <a:ext uri="{FF2B5EF4-FFF2-40B4-BE49-F238E27FC236}">
                <a16:creationId xmlns:a16="http://schemas.microsoft.com/office/drawing/2014/main" id="{F0967019-48F7-4F1A-A816-41D4FC9DCD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001375" y="6400800"/>
            <a:ext cx="762000" cy="171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750">
                <a:solidFill>
                  <a:srgbClr val="87AB9A"/>
                </a:solidFill>
              </a:defRPr>
            </a:pPr>
            <a:r>
              <a:rPr sz="750">
                <a:solidFill>
                  <a:srgbClr val="87AB9A"/>
                </a:solidFill>
              </a:rPr>
              <a:t>9/13</a:t>
            </a:r>
          </a:p>
        </p:txBody>
      </p:sp>
      <p:sp>
        <p:nvSpPr>
          <p:cNvPr id="7" name="">
            <a:extLst xmlns:a="http://schemas.openxmlformats.org/drawingml/2006/main">
              <a:ext uri="{FF2B5EF4-FFF2-40B4-BE49-F238E27FC236}">
                <a16:creationId xmlns:a16="http://schemas.microsoft.com/office/drawing/2014/main" id="{AFF6E024-91B0-4BA8-8D25-C2933E8B85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1500" y="952500"/>
            <a:ext cx="10477500" cy="800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>
              <a:lnSpc>
                <a:spcPct val="92000"/>
              </a:lnSpc>
              <a:buNone/>
              <a:defRPr sz="3375" b="1">
                <a:solidFill>
                  <a:srgbClr val="F7FCF9"/>
                </a:solidFill>
              </a:defRPr>
            </a:pPr>
            <a:r>
              <a:rPr sz="3375" b="1">
                <a:solidFill>
                  <a:srgbClr val="F7FCF9"/>
                </a:solidFill>
              </a:rPr>
              <a:t>Map the analogy onto the biology</a:t>
            </a:r>
          </a:p>
        </p:txBody>
      </p:sp>
      <p:sp>
        <p:nvSpPr>
          <p:cNvPr id="8" name="">
            <a:extLst xmlns:a="http://schemas.openxmlformats.org/drawingml/2006/main">
              <a:ext uri="{FF2B5EF4-FFF2-40B4-BE49-F238E27FC236}">
                <a16:creationId xmlns:a16="http://schemas.microsoft.com/office/drawing/2014/main" id="{79451C72-B31B-4413-B44E-410A51E756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2381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9" name="">
            <a:extLst xmlns:a="http://schemas.openxmlformats.org/drawingml/2006/main">
              <a:ext uri="{FF2B5EF4-FFF2-40B4-BE49-F238E27FC236}">
                <a16:creationId xmlns:a16="http://schemas.microsoft.com/office/drawing/2014/main" id="{AC4195A4-2832-4833-8621-4EA74A6CD4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2571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Cars</a:t>
            </a:r>
          </a:p>
        </p:txBody>
      </p:sp>
      <p:sp>
        <p:nvSpPr>
          <p:cNvPr id="10" name="">
            <a:extLst xmlns:a="http://schemas.openxmlformats.org/drawingml/2006/main">
              <a:ext uri="{FF2B5EF4-FFF2-40B4-BE49-F238E27FC236}">
                <a16:creationId xmlns:a16="http://schemas.microsoft.com/office/drawing/2014/main" id="{B8B07752-2CB7-4E41-AF5E-3743E49002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2543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1" name="">
            <a:extLst xmlns:a="http://schemas.openxmlformats.org/drawingml/2006/main">
              <a:ext uri="{FF2B5EF4-FFF2-40B4-BE49-F238E27FC236}">
                <a16:creationId xmlns:a16="http://schemas.microsoft.com/office/drawing/2014/main" id="{EB7C1659-8877-47FC-93AA-B75B67AF2C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2381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2" name="">
            <a:extLst xmlns:a="http://schemas.openxmlformats.org/drawingml/2006/main">
              <a:ext uri="{FF2B5EF4-FFF2-40B4-BE49-F238E27FC236}">
                <a16:creationId xmlns:a16="http://schemas.microsoft.com/office/drawing/2014/main" id="{A38424C2-06E2-4C25-8D81-6F40BD4F20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2571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Cranial neural crest cells</a:t>
            </a:r>
          </a:p>
        </p:txBody>
      </p:sp>
      <p:sp>
        <p:nvSpPr>
          <p:cNvPr id="13" name="">
            <a:extLst xmlns:a="http://schemas.openxmlformats.org/drawingml/2006/main">
              <a:ext uri="{FF2B5EF4-FFF2-40B4-BE49-F238E27FC236}">
                <a16:creationId xmlns:a16="http://schemas.microsoft.com/office/drawing/2014/main" id="{3F52F254-8066-4F36-B5B3-FAD7CEBD8CF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33337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4" name="">
            <a:extLst xmlns:a="http://schemas.openxmlformats.org/drawingml/2006/main">
              <a:ext uri="{FF2B5EF4-FFF2-40B4-BE49-F238E27FC236}">
                <a16:creationId xmlns:a16="http://schemas.microsoft.com/office/drawing/2014/main" id="{0D7E2796-71AC-4A6F-AE2C-D4280F7907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5242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Road and lane barriers</a:t>
            </a:r>
          </a:p>
        </p:txBody>
      </p:sp>
      <p:sp>
        <p:nvSpPr>
          <p:cNvPr id="15" name="">
            <a:extLst xmlns:a="http://schemas.openxmlformats.org/drawingml/2006/main">
              <a:ext uri="{FF2B5EF4-FFF2-40B4-BE49-F238E27FC236}">
                <a16:creationId xmlns:a16="http://schemas.microsoft.com/office/drawing/2014/main" id="{104C0E32-DBC7-4E8E-909F-C2CD5D66736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34956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16" name="">
            <a:extLst xmlns:a="http://schemas.openxmlformats.org/drawingml/2006/main">
              <a:ext uri="{FF2B5EF4-FFF2-40B4-BE49-F238E27FC236}">
                <a16:creationId xmlns:a16="http://schemas.microsoft.com/office/drawing/2014/main" id="{AFECB1DD-2C74-454E-B07C-6118A2C26D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33337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7" name="">
            <a:extLst xmlns:a="http://schemas.openxmlformats.org/drawingml/2006/main">
              <a:ext uri="{FF2B5EF4-FFF2-40B4-BE49-F238E27FC236}">
                <a16:creationId xmlns:a16="http://schemas.microsoft.com/office/drawing/2014/main" id="{3CF33076-0C4F-471D-A944-97C790D05D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35242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Extracellular matrix pathways and boundaries</a:t>
            </a:r>
          </a:p>
        </p:txBody>
      </p:sp>
      <p:sp>
        <p:nvSpPr>
          <p:cNvPr id="18" name="">
            <a:extLst xmlns:a="http://schemas.openxmlformats.org/drawingml/2006/main">
              <a:ext uri="{FF2B5EF4-FFF2-40B4-BE49-F238E27FC236}">
                <a16:creationId xmlns:a16="http://schemas.microsoft.com/office/drawing/2014/main" id="{F43FE679-1731-42E8-86A6-1FAB91D145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57250" y="4286250"/>
            <a:ext cx="390525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19" name="">
            <a:extLst xmlns:a="http://schemas.openxmlformats.org/drawingml/2006/main">
              <a:ext uri="{FF2B5EF4-FFF2-40B4-BE49-F238E27FC236}">
                <a16:creationId xmlns:a16="http://schemas.microsoft.com/office/drawing/2014/main" id="{64E36F6F-E46F-4D7F-A413-1520875E8F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476750"/>
            <a:ext cx="3486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Traffic signals</a:t>
            </a:r>
          </a:p>
        </p:txBody>
      </p:sp>
      <p:sp>
        <p:nvSpPr>
          <p:cNvPr id="20" name="">
            <a:extLst xmlns:a="http://schemas.openxmlformats.org/drawingml/2006/main">
              <a:ext uri="{FF2B5EF4-FFF2-40B4-BE49-F238E27FC236}">
                <a16:creationId xmlns:a16="http://schemas.microsoft.com/office/drawing/2014/main" id="{E633563A-0178-4C74-BFED-1310A5F43F8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238750" y="4448175"/>
            <a:ext cx="666750" cy="323850"/>
          </a:xfrm>
          <a:prstGeom xmlns:a="http://schemas.openxmlformats.org/drawingml/2006/main" prst="rightArrow">
            <a:avLst/>
          </a:prstGeom>
          <a:solidFill xmlns:a="http://schemas.openxmlformats.org/drawingml/2006/main">
            <a:srgbClr val="F5C542"/>
          </a:solidFill>
          <a:ln xmlns:a="http://schemas.openxmlformats.org/drawingml/2006/main" w="9525">
            <a:solidFill>
              <a:srgbClr val="F5C542"/>
            </a:solidFill>
            <a:prstDash val="solid"/>
          </a:ln>
        </p:spPr>
      </p:sp>
      <p:sp>
        <p:nvSpPr>
          <p:cNvPr id="21" name="">
            <a:extLst xmlns:a="http://schemas.openxmlformats.org/drawingml/2006/main">
              <a:ext uri="{FF2B5EF4-FFF2-40B4-BE49-F238E27FC236}">
                <a16:creationId xmlns:a16="http://schemas.microsoft.com/office/drawing/2014/main" id="{C9EA924B-8E4A-4B35-B161-5964ABC966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77000" y="4286250"/>
            <a:ext cx="4000500" cy="647700"/>
          </a:xfrm>
          <a:prstGeom xmlns:a="http://schemas.openxmlformats.org/drawingml/2006/main" prst="roundRect">
            <a:avLst>
              <a:gd name="adj" fmla="val 11765"/>
            </a:avLst>
          </a:prstGeom>
          <a:solidFill xmlns:a="http://schemas.openxmlformats.org/drawingml/2006/main">
            <a:srgbClr val="123C2A"/>
          </a:solidFill>
          <a:ln xmlns:a="http://schemas.openxmlformats.org/drawingml/2006/main" w="9525">
            <a:solidFill>
              <a:srgbClr val="2FD27A"/>
            </a:solidFill>
            <a:prstDash val="solid"/>
          </a:ln>
        </p:spPr>
      </p:sp>
      <p:sp>
        <p:nvSpPr>
          <p:cNvPr id="22" name="">
            <a:extLst xmlns:a="http://schemas.openxmlformats.org/drawingml/2006/main">
              <a:ext uri="{FF2B5EF4-FFF2-40B4-BE49-F238E27FC236}">
                <a16:creationId xmlns:a16="http://schemas.microsoft.com/office/drawing/2014/main" id="{ED1448E7-76D6-4A80-9E49-3C9D80E76A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86550" y="4476750"/>
            <a:ext cx="35814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 anchor="ctr"/>
          <a:lstStyle xmlns:a="http://schemas.openxmlformats.org/drawingml/2006/main"/>
          <a:p xmlns:a="http://schemas.openxmlformats.org/drawingml/2006/main">
            <a:pPr algn="ctr">
              <a:lnSpc>
                <a:spcPct val="100000"/>
              </a:lnSpc>
              <a:buNone/>
              <a:defRPr sz="1275" b="1">
                <a:solidFill>
                  <a:srgbClr val="F7FCF9"/>
                </a:solidFill>
              </a:defRPr>
            </a:pPr>
            <a:r>
              <a:rPr sz="1275" b="1">
                <a:solidFill>
                  <a:srgbClr val="F7FCF9"/>
                </a:solidFill>
              </a:rPr>
              <a:t>Directional cues from nearby tissues</a:t>
            </a:r>
          </a:p>
        </p:txBody>
      </p:sp>
    </p:spTree>
    <p:extLst>
      <p:ext uri="{BB962C8B-B14F-4D97-AF65-F5344CB8AC3E}">
        <p14:creationId xmlns:p14="http://schemas.microsoft.com/office/powerpoint/2010/main" val="1965198081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2026-07-10T10:36:08.1260000Z</dcterms:created>
  <dcterms:modified xsi:type="dcterms:W3CDTF">2026-07-10T10:36:08.1260000Z</dcterms:modified>
</coreProperties>
</file>