
<file path=[Content_Types].xml><?xml version="1.0" encoding="utf-8"?>
<Types xmlns="http://schemas.openxmlformats.org/package/2006/content-types">
  <Default Extension="xml" ContentType="application/vnd.openxmlformats-package.core-properties+xml"/>
  <Default Extension="png" ContentType="image/png"/>
  <Default Extension="rels" ContentType="application/vnd.openxmlformats-package.relationship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slideMasters/slideMaster1.xml" ContentType="application/vnd.openxmlformats-officedocument.presentationml.slideMaster+xml"/>
  <Override PartName="/ppt/slideMasters/theme/theme2.xml" ContentType="application/vnd.openxmlformats-officedocument.them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notesMasters/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Types>
</file>

<file path=_rels/.rels>&#65279;<?xml version="1.0" encoding="utf-8"?><Relationships xmlns="http://schemas.openxmlformats.org/package/2006/relationships"><Relationship Type="http://schemas.openxmlformats.org/package/2006/relationships/metadata/core-properties" Target="/docProps/core.xml" Id="Rad6c527b754b46f9" /><Relationship Type="http://schemas.openxmlformats.org/officeDocument/2006/relationships/extended-properties" Target="/docProps/app.xml" Id="Rfe64018837394e21" /><Relationship Type="http://schemas.openxmlformats.org/officeDocument/2006/relationships/officeDocument" Target="/ppt/presentation.xml" Id="Rd049c3195f4a4ed2" /></Relationships>
</file>

<file path=ppt/presentation.xml><?xml version="1.0" encoding="utf-8"?>
<p:presentation xmlns:p="http://schemas.openxmlformats.org/presentationml/2006/main">
  <p:sldMasterIdLst>
    <p:sldMasterId xmlns:r="http://schemas.openxmlformats.org/officeDocument/2006/relationships" id="2147483648" r:id="Rbb828abde38440ad"/>
  </p:sldMasterIdLst>
  <p:notesMasterIdLst>
    <p:notesMasterId xmlns:r="http://schemas.openxmlformats.org/officeDocument/2006/relationships" r:id="R29838b6375a64b45"/>
  </p:notesMasterIdLst>
  <p:sldIdLst>
    <p:sldId xmlns:r="http://schemas.openxmlformats.org/officeDocument/2006/relationships" id="256" r:id="R0c80d08c9a174bb4"/>
    <p:sldId xmlns:r="http://schemas.openxmlformats.org/officeDocument/2006/relationships" id="257" r:id="Ra2df6f2186c346f3"/>
    <p:sldId xmlns:r="http://schemas.openxmlformats.org/officeDocument/2006/relationships" id="258" r:id="Rb900861323914211"/>
    <p:sldId xmlns:r="http://schemas.openxmlformats.org/officeDocument/2006/relationships" id="259" r:id="R4a18d1523ffd4b78"/>
    <p:sldId xmlns:r="http://schemas.openxmlformats.org/officeDocument/2006/relationships" id="260" r:id="R972ca8becad74432"/>
    <p:sldId xmlns:r="http://schemas.openxmlformats.org/officeDocument/2006/relationships" id="261" r:id="R184584a7418147e2"/>
    <p:sldId xmlns:r="http://schemas.openxmlformats.org/officeDocument/2006/relationships" id="262" r:id="Rb7752289d53d4b01"/>
    <p:sldId xmlns:r="http://schemas.openxmlformats.org/officeDocument/2006/relationships" id="263" r:id="R01e719c204d840b6"/>
    <p:sldId xmlns:r="http://schemas.openxmlformats.org/officeDocument/2006/relationships" id="264" r:id="R281ee4cadf93440e"/>
    <p:sldId xmlns:r="http://schemas.openxmlformats.org/officeDocument/2006/relationships" id="265" r:id="R575a32e1f6154576"/>
    <p:sldId xmlns:r="http://schemas.openxmlformats.org/officeDocument/2006/relationships" id="266" r:id="R1b19a5e5e3824ddc"/>
    <p:sldId xmlns:r="http://schemas.openxmlformats.org/officeDocument/2006/relationships" id="267" r:id="R001b6b095ccd4882"/>
    <p:sldId xmlns:r="http://schemas.openxmlformats.org/officeDocument/2006/relationships" id="268" r:id="Rf8bb3d28c4b54074"/>
  </p:sldIdLst>
  <p:sldSz cx="12192000" cy="6858000"/>
  <p:notesSz cx="6858000" cy="9144000"/>
  <p:defaultTextStyle>
    <a:defPPr xmlns:a="http://schemas.openxmlformats.org/drawingml/2006/main">
      <a:defRPr lang="en-US"/>
    </a:defPPr>
    <a:lvl1pPr xmlns:a="http://schemas.openxmlformats.org/drawingml/2006/main" marL="0" indent="0" algn="l" defTabSz="914400">
      <a:defRPr sz="1800" kern="1200">
        <a:solidFill>
          <a:schemeClr val="tx1"/>
        </a:solidFill>
        <a:latin typeface="+mn-lt"/>
        <a:ea typeface="+mn-ea"/>
        <a:cs typeface="+mn-cs"/>
      </a:defRPr>
    </a:lvl1pPr>
    <a:lvl2pPr xmlns:a="http://schemas.openxmlformats.org/drawingml/2006/main" marL="457200" indent="0" algn="l" defTabSz="914400">
      <a:defRPr sz="1800" kern="1200">
        <a:solidFill>
          <a:schemeClr val="tx1"/>
        </a:solidFill>
        <a:latin typeface="+mn-lt"/>
        <a:ea typeface="+mn-ea"/>
        <a:cs typeface="+mn-cs"/>
      </a:defRPr>
    </a:lvl2pPr>
    <a:lvl3pPr xmlns:a="http://schemas.openxmlformats.org/drawingml/2006/main" marL="914400" indent="0" algn="l" defTabSz="914400">
      <a:defRPr sz="1800" kern="1200">
        <a:solidFill>
          <a:schemeClr val="tx1"/>
        </a:solidFill>
        <a:latin typeface="+mn-lt"/>
        <a:ea typeface="+mn-ea"/>
        <a:cs typeface="+mn-cs"/>
      </a:defRPr>
    </a:lvl3pPr>
    <a:lvl4pPr xmlns:a="http://schemas.openxmlformats.org/drawingml/2006/main" marL="1371600" indent="0" algn="l" defTabSz="914400">
      <a:defRPr sz="1800" kern="1200">
        <a:solidFill>
          <a:schemeClr val="tx1"/>
        </a:solidFill>
        <a:latin typeface="+mn-lt"/>
        <a:ea typeface="+mn-ea"/>
        <a:cs typeface="+mn-cs"/>
      </a:defRPr>
    </a:lvl4pPr>
    <a:lvl5pPr xmlns:a="http://schemas.openxmlformats.org/drawingml/2006/main" marL="1828800" indent="0" algn="l" defTabSz="914400">
      <a:defRPr sz="1800" kern="1200">
        <a:solidFill>
          <a:schemeClr val="tx1"/>
        </a:solidFill>
        <a:latin typeface="+mn-lt"/>
        <a:ea typeface="+mn-ea"/>
        <a:cs typeface="+mn-cs"/>
      </a:defRPr>
    </a:lvl5pPr>
    <a:lvl6pPr xmlns:a="http://schemas.openxmlformats.org/drawingml/2006/main" marL="2286000" indent="0" algn="l" defTabSz="914400">
      <a:defRPr sz="1800" kern="1200">
        <a:solidFill>
          <a:schemeClr val="tx1"/>
        </a:solidFill>
        <a:latin typeface="+mn-lt"/>
        <a:ea typeface="+mn-ea"/>
        <a:cs typeface="+mn-cs"/>
      </a:defRPr>
    </a:lvl6pPr>
    <a:lvl7pPr xmlns:a="http://schemas.openxmlformats.org/drawingml/2006/main" marL="2743200" indent="0" algn="l" defTabSz="914400">
      <a:defRPr sz="1800" kern="1200">
        <a:solidFill>
          <a:schemeClr val="tx1"/>
        </a:solidFill>
        <a:latin typeface="+mn-lt"/>
        <a:ea typeface="+mn-ea"/>
        <a:cs typeface="+mn-cs"/>
      </a:defRPr>
    </a:lvl7pPr>
    <a:lvl8pPr xmlns:a="http://schemas.openxmlformats.org/drawingml/2006/main" marL="3200400" indent="0" algn="l" defTabSz="914400">
      <a:defRPr sz="1800" kern="1200">
        <a:solidFill>
          <a:schemeClr val="tx1"/>
        </a:solidFill>
        <a:latin typeface="+mn-lt"/>
        <a:ea typeface="+mn-ea"/>
        <a:cs typeface="+mn-cs"/>
      </a:defRPr>
    </a:lvl8pPr>
    <a:lvl9pPr xmlns:a="http://schemas.openxmlformats.org/drawingml/2006/main" marL="3657600" indent="0" algn="l" defTabSz="91440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p:extLst>
    <p:ext xmlns:p14="http://schemas.microsoft.com/office/powerpoint/2010/main" uri="{E76CE94A-603C-4142-B9EB-6D1370010A27}">
      <p14:discardImageEditData val="0"/>
    </p:ext>
    <p:ext xmlns:p14="http://schemas.microsoft.com/office/powerpoint/2010/main" uri="{D31A062A-798A-4329-ABDD-BBA856620510}">
      <p14:defaultImageDpi val="32767"/>
    </p:ext>
    <p:ext xmlns:p15="http://schemas.microsoft.com/office/powerpoint/2012/main" uri="{FD5EFAAD-0ECE-453E-9831-46B23BE46B34}">
      <p15:chartTrackingRefBased val="1"/>
    </p:ext>
  </p:extLst>
</p:presentationPr>
</file>

<file path=ppt/tableStyles.xml><?xml version="1.0" encoding="utf-8"?>
<a:tblStyleLst xmlns:a="http://schemas.openxmlformats.org/drawingml/2006/main" def="{5C22544A-7EE6-4342-B048-85BDC9FD1C3A}"/>
</file>

<file path=ppt/_rels/presentation.xml.rels>&#65279;<?xml version="1.0" encoding="utf-8"?><Relationships xmlns="http://schemas.openxmlformats.org/package/2006/relationships"><Relationship Type="http://schemas.openxmlformats.org/officeDocument/2006/relationships/theme" Target="/ppt/theme/theme1.xml" Id="R6e17c85ad6974837" /><Relationship Type="http://schemas.openxmlformats.org/officeDocument/2006/relationships/slideMaster" Target="/ppt/slideMasters/slideMaster1.xml" Id="Rbb828abde38440ad" /><Relationship Type="http://schemas.openxmlformats.org/officeDocument/2006/relationships/notesMaster" Target="/ppt/notesMasters/notesMaster1.xml" Id="R29838b6375a64b45" /><Relationship Type="http://schemas.openxmlformats.org/officeDocument/2006/relationships/presProps" Target="/ppt/presProps.xml" Id="Rb70b0902f0844a1b" /><Relationship Type="http://schemas.openxmlformats.org/officeDocument/2006/relationships/tableStyles" Target="/ppt/tableStyles.xml" Id="R6a54b465e2fd4d22" /><Relationship Type="http://schemas.openxmlformats.org/officeDocument/2006/relationships/slide" Target="/ppt/slides/slide1.xml" Id="R0c80d08c9a174bb4" /><Relationship Type="http://schemas.openxmlformats.org/officeDocument/2006/relationships/slide" Target="/ppt/slides/slide2.xml" Id="Ra2df6f2186c346f3" /><Relationship Type="http://schemas.openxmlformats.org/officeDocument/2006/relationships/slide" Target="/ppt/slides/slide3.xml" Id="Rb900861323914211" /><Relationship Type="http://schemas.openxmlformats.org/officeDocument/2006/relationships/slide" Target="/ppt/slides/slide4.xml" Id="R4a18d1523ffd4b78" /><Relationship Type="http://schemas.openxmlformats.org/officeDocument/2006/relationships/slide" Target="/ppt/slides/slide5.xml" Id="R972ca8becad74432" /><Relationship Type="http://schemas.openxmlformats.org/officeDocument/2006/relationships/slide" Target="/ppt/slides/slide6.xml" Id="R184584a7418147e2" /><Relationship Type="http://schemas.openxmlformats.org/officeDocument/2006/relationships/slide" Target="/ppt/slides/slide7.xml" Id="Rb7752289d53d4b01" /><Relationship Type="http://schemas.openxmlformats.org/officeDocument/2006/relationships/slide" Target="/ppt/slides/slide8.xml" Id="R01e719c204d840b6" /><Relationship Type="http://schemas.openxmlformats.org/officeDocument/2006/relationships/slide" Target="/ppt/slides/slide9.xml" Id="R281ee4cadf93440e" /><Relationship Type="http://schemas.openxmlformats.org/officeDocument/2006/relationships/slide" Target="/ppt/slides/slide10.xml" Id="R575a32e1f6154576" /><Relationship Type="http://schemas.openxmlformats.org/officeDocument/2006/relationships/slide" Target="/ppt/slides/slide11.xml" Id="R1b19a5e5e3824ddc" /><Relationship Type="http://schemas.openxmlformats.org/officeDocument/2006/relationships/slide" Target="/ppt/slides/slide12.xml" Id="R001b6b095ccd4882" /><Relationship Type="http://schemas.openxmlformats.org/officeDocument/2006/relationships/slide" Target="/ppt/slides/slide13.xml" Id="Rf8bb3d28c4b54074" /></Relationships>
</file>

<file path=ppt/notesMasters/_rels/notesMaster1.xml.rels>&#65279;<?xml version="1.0" encoding="utf-8"?><Relationships xmlns="http://schemas.openxmlformats.org/package/2006/relationships"><Relationship Type="http://schemas.openxmlformats.org/officeDocument/2006/relationships/theme" Target="/ppt/notesMasters/theme/theme3.xml" Id="Raf228ccb807442ba" /></Relationships>
</file>

<file path=ppt/notesMasters/notesMaster1.xml><?xml version="1.0" encoding="utf-8"?>
<p:notesMaster xmlns:p="http://schemas.openxmlformats.org/presentationml/2006/main">
  <p:cSld>
    <p:bg>
      <p:bgRef idx="1001">
        <a:schemeClr xmlns:a="http://schemas.openxmlformats.org/drawingml/2006/main" val="bg1"/>
      </p:bgRef>
    </p:bg>
    <p:spTree>
      <p:nvGrpSpPr>
        <p:cNvPr id="1" name=""/>
        <p:cNvGrpSpPr/>
        <p:nvPr/>
      </p:nvGrpSpPr>
      <p:grpSpPr>
        <a:xfrm xmlns:a="http://schemas.openxmlformats.org/drawingml/2006/main"/>
      </p:grpSpPr>
      <p:sp>
        <p:nvSpPr>
          <p:cNvPr id="2" name="Header Placeholder"/>
          <p:cNvSpPr/>
          <p:nvPr>
            <p:ph type="hdr" sz="quarter"/>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3" name="Date Placeholder"/>
          <p:cNvSpPr/>
          <p:nvPr>
            <p:ph type="dt" sz="quarter" idx="1"/>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4" name="Slide Image Placeholder"/>
          <p:cNvSpPr/>
          <p:nvPr>
            <p:ph type="sldImg" idx="2"/>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5" name="Notes Placeholder"/>
          <p:cNvSpPr/>
          <p:nvPr>
            <p:ph type="body" sz="quarter" idx="3"/>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6" name="Footer Placeholder"/>
          <p:cNvSpPr/>
          <p:nvPr>
            <p:ph type="ftr" sz="quarter" idx="4"/>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7" name="Slide Number Placeholder"/>
          <p:cNvSpPr/>
          <p:nvPr>
            <p:ph type="sldNum" sz="quarter" idx="5"/>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Tree>
  </p:cSld>
  <p:clrMap bg1="lt1" tx1="dk1" bg2="lt2" tx2="dk2" accent1="accent1" accent2="accent2" accent3="accent3" accent4="accent4" accent5="accent5" accent6="accent6" hlink="hlink" folHlink="folHlink"/>
  <p:notesStyle>
    <a:lvl1pPr xmlns:a="http://schemas.openxmlformats.org/drawingml/2006/main" marL="0" algn="l" defTabSz="914400" rtl="0" eaLnBrk="1" latinLnBrk="0" hangingPunct="1">
      <a:defRPr sz="1200" kern="1200"/>
    </a:lvl1pPr>
  </p:notesStyle>
</p:notesMaster>
</file>

<file path=ppt/notesMasters/theme/theme3.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gradFill>
          <a:gsLst>
            <a:gs pos="0">
              <a:schemeClr val="phClr">
                <a:tint val="67000"/>
                <a:lumMod val="110000"/>
                <a:satMod val="105000"/>
              </a:schemeClr>
            </a:gs>
            <a:gs pos="50000">
              <a:schemeClr val="phClr">
                <a:tint val="73000"/>
                <a:lumMod val="105000"/>
                <a:satMod val="103000"/>
              </a:schemeClr>
            </a:gs>
            <a:gs pos="100000">
              <a:schemeClr val="phClr">
                <a:tint val="81000"/>
                <a:lumMod val="105000"/>
                <a:satMod val="109000"/>
              </a:schemeClr>
            </a:gs>
          </a:gsLst>
          <a:lin ang="5400000" scaled="0"/>
        </a:gradFill>
        <a:gradFill>
          <a:gsLst>
            <a:gs pos="0">
              <a:schemeClr val="phClr">
                <a:tint val="94000"/>
                <a:lumMod val="102000"/>
                <a:satMod val="103000"/>
              </a:schemeClr>
            </a:gs>
            <a:gs pos="50000">
              <a:schemeClr val="phClr">
                <a:shade val="100000"/>
                <a:lumMod val="100000"/>
                <a:satMod val="110000"/>
              </a:schemeClr>
            </a:gs>
            <a:gs pos="100000">
              <a:schemeClr val="phClr">
                <a:shade val="78000"/>
                <a:lumMod val="99000"/>
                <a:satMod val="120000"/>
              </a:schemeClr>
            </a:gs>
          </a:gsLst>
          <a:lin ang="5400000" scaled="0"/>
        </a:gra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theme>
</file>

<file path=ppt/notesSlides/_rels/notesSlide1.xml.rels>&#65279;<?xml version="1.0" encoding="utf-8"?><Relationships xmlns="http://schemas.openxmlformats.org/package/2006/relationships"><Relationship Type="http://schemas.openxmlformats.org/officeDocument/2006/relationships/slide" Target="/ppt/slides/slide1.xml" Id="R5eb7373b16b0475c" /><Relationship Type="http://schemas.openxmlformats.org/officeDocument/2006/relationships/notesMaster" Target="/ppt/notesMasters/notesMaster1.xml" Id="R3b2841493f304409" /></Relationships>
</file>

<file path=ppt/notesSlides/_rels/notesSlide10.xml.rels>&#65279;<?xml version="1.0" encoding="utf-8"?><Relationships xmlns="http://schemas.openxmlformats.org/package/2006/relationships"><Relationship Type="http://schemas.openxmlformats.org/officeDocument/2006/relationships/slide" Target="/ppt/slides/slide10.xml" Id="R43e68531920b4d5b" /><Relationship Type="http://schemas.openxmlformats.org/officeDocument/2006/relationships/notesMaster" Target="/ppt/notesMasters/notesMaster1.xml" Id="Ra14b5bb2efe842c2" /></Relationships>
</file>

<file path=ppt/notesSlides/_rels/notesSlide11.xml.rels>&#65279;<?xml version="1.0" encoding="utf-8"?><Relationships xmlns="http://schemas.openxmlformats.org/package/2006/relationships"><Relationship Type="http://schemas.openxmlformats.org/officeDocument/2006/relationships/slide" Target="/ppt/slides/slide11.xml" Id="R8020e64e665c4b7d" /><Relationship Type="http://schemas.openxmlformats.org/officeDocument/2006/relationships/notesMaster" Target="/ppt/notesMasters/notesMaster1.xml" Id="Ra6a1bf2bb39849eb" /></Relationships>
</file>

<file path=ppt/notesSlides/_rels/notesSlide12.xml.rels>&#65279;<?xml version="1.0" encoding="utf-8"?><Relationships xmlns="http://schemas.openxmlformats.org/package/2006/relationships"><Relationship Type="http://schemas.openxmlformats.org/officeDocument/2006/relationships/slide" Target="/ppt/slides/slide12.xml" Id="R00cd9dc3d5c84bfa" /><Relationship Type="http://schemas.openxmlformats.org/officeDocument/2006/relationships/notesMaster" Target="/ppt/notesMasters/notesMaster1.xml" Id="Raf548a89bc6f46bc" /></Relationships>
</file>

<file path=ppt/notesSlides/_rels/notesSlide13.xml.rels>&#65279;<?xml version="1.0" encoding="utf-8"?><Relationships xmlns="http://schemas.openxmlformats.org/package/2006/relationships"><Relationship Type="http://schemas.openxmlformats.org/officeDocument/2006/relationships/slide" Target="/ppt/slides/slide13.xml" Id="Re0660ee3739d4407" /><Relationship Type="http://schemas.openxmlformats.org/officeDocument/2006/relationships/notesMaster" Target="/ppt/notesMasters/notesMaster1.xml" Id="R7846206a7af34f9b" /></Relationships>
</file>

<file path=ppt/notesSlides/_rels/notesSlide2.xml.rels>&#65279;<?xml version="1.0" encoding="utf-8"?><Relationships xmlns="http://schemas.openxmlformats.org/package/2006/relationships"><Relationship Type="http://schemas.openxmlformats.org/officeDocument/2006/relationships/slide" Target="/ppt/slides/slide2.xml" Id="Rcb8901a10c6f4e8c" /><Relationship Type="http://schemas.openxmlformats.org/officeDocument/2006/relationships/notesMaster" Target="/ppt/notesMasters/notesMaster1.xml" Id="R7c97e5a3cf9242aa" /></Relationships>
</file>

<file path=ppt/notesSlides/_rels/notesSlide3.xml.rels>&#65279;<?xml version="1.0" encoding="utf-8"?><Relationships xmlns="http://schemas.openxmlformats.org/package/2006/relationships"><Relationship Type="http://schemas.openxmlformats.org/officeDocument/2006/relationships/slide" Target="/ppt/slides/slide3.xml" Id="R81150bf66af54d9a" /><Relationship Type="http://schemas.openxmlformats.org/officeDocument/2006/relationships/notesMaster" Target="/ppt/notesMasters/notesMaster1.xml" Id="R1fcddef429bf450b" /></Relationships>
</file>

<file path=ppt/notesSlides/_rels/notesSlide4.xml.rels>&#65279;<?xml version="1.0" encoding="utf-8"?><Relationships xmlns="http://schemas.openxmlformats.org/package/2006/relationships"><Relationship Type="http://schemas.openxmlformats.org/officeDocument/2006/relationships/slide" Target="/ppt/slides/slide4.xml" Id="R5163216366f04855" /><Relationship Type="http://schemas.openxmlformats.org/officeDocument/2006/relationships/notesMaster" Target="/ppt/notesMasters/notesMaster1.xml" Id="R0c64805c8eef46c3" /></Relationships>
</file>

<file path=ppt/notesSlides/_rels/notesSlide5.xml.rels>&#65279;<?xml version="1.0" encoding="utf-8"?><Relationships xmlns="http://schemas.openxmlformats.org/package/2006/relationships"><Relationship Type="http://schemas.openxmlformats.org/officeDocument/2006/relationships/slide" Target="/ppt/slides/slide5.xml" Id="Rbbe47c21b9cc4f77" /><Relationship Type="http://schemas.openxmlformats.org/officeDocument/2006/relationships/notesMaster" Target="/ppt/notesMasters/notesMaster1.xml" Id="Rb147ee54d7b34227" /></Relationships>
</file>

<file path=ppt/notesSlides/_rels/notesSlide6.xml.rels>&#65279;<?xml version="1.0" encoding="utf-8"?><Relationships xmlns="http://schemas.openxmlformats.org/package/2006/relationships"><Relationship Type="http://schemas.openxmlformats.org/officeDocument/2006/relationships/slide" Target="/ppt/slides/slide6.xml" Id="R95cb4afa935140c9" /><Relationship Type="http://schemas.openxmlformats.org/officeDocument/2006/relationships/notesMaster" Target="/ppt/notesMasters/notesMaster1.xml" Id="R6351de0383454db9" /></Relationships>
</file>

<file path=ppt/notesSlides/_rels/notesSlide7.xml.rels>&#65279;<?xml version="1.0" encoding="utf-8"?><Relationships xmlns="http://schemas.openxmlformats.org/package/2006/relationships"><Relationship Type="http://schemas.openxmlformats.org/officeDocument/2006/relationships/slide" Target="/ppt/slides/slide7.xml" Id="R34b18a79ad744653" /><Relationship Type="http://schemas.openxmlformats.org/officeDocument/2006/relationships/notesMaster" Target="/ppt/notesMasters/notesMaster1.xml" Id="R729a946c74b84385" /></Relationships>
</file>

<file path=ppt/notesSlides/_rels/notesSlide8.xml.rels>&#65279;<?xml version="1.0" encoding="utf-8"?><Relationships xmlns="http://schemas.openxmlformats.org/package/2006/relationships"><Relationship Type="http://schemas.openxmlformats.org/officeDocument/2006/relationships/slide" Target="/ppt/slides/slide8.xml" Id="Rec096e4ec203461d" /><Relationship Type="http://schemas.openxmlformats.org/officeDocument/2006/relationships/notesMaster" Target="/ppt/notesMasters/notesMaster1.xml" Id="R7972c81bd6174b64" /></Relationships>
</file>

<file path=ppt/notesSlides/_rels/notesSlide9.xml.rels>&#65279;<?xml version="1.0" encoding="utf-8"?><Relationships xmlns="http://schemas.openxmlformats.org/package/2006/relationships"><Relationship Type="http://schemas.openxmlformats.org/officeDocument/2006/relationships/slide" Target="/ppt/slides/slide9.xml" Id="R74c2132ca1134a71" /><Relationship Type="http://schemas.openxmlformats.org/officeDocument/2006/relationships/notesMaster" Target="/ppt/notesMasters/notesMaster1.xml" Id="R305a478d789d413c" /></Relationships>
</file>

<file path=ppt/notesSlides/notesSlide1.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0.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1.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2.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3.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2.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3.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4.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5.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6.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7.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8.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9.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3c6675ec17e745d2" /></Relationships>
</file>

<file path=ppt/slideLayouts/slideLayout1.xml><?xml version="1.0" encoding="utf-8"?>
<p:sldLayout xmlns:p="http://schemas.openxmlformats.org/presentationml/2006/main" type="title">
  <p:cSld name="Title Slide">
    <p:spTree>
      <p:nvGrpSpPr>
        <p:cNvPr id="1" name=""/>
        <p:cNvGrpSpPr/>
        <p:nvPr/>
      </p:nvGrpSpPr>
      <p:grpSpPr>
        <a:xfrm xmlns:a="http://schemas.openxmlformats.org/drawingml/2006/main"/>
      </p:grpSpPr>
    </p:spTree>
  </p:cSld>
</p:sldLayout>
</file>

<file path=ppt/slideMasters/_rels/slideMaster1.xml.rels>&#65279;<?xml version="1.0" encoding="utf-8"?><Relationships xmlns="http://schemas.openxmlformats.org/package/2006/relationships"><Relationship Type="http://schemas.openxmlformats.org/officeDocument/2006/relationships/theme" Target="/ppt/slideMasters/theme/theme2.xml" Id="Rc6c62d17349b443f" /><Relationship Type="http://schemas.openxmlformats.org/officeDocument/2006/relationships/slideLayout" Target="/ppt/slideLayouts/slideLayout1.xml" Id="R352531bb65d8437d" /></Relationships>
</file>

<file path=ppt/slideMasters/slideMaster1.xml><?xml version="1.0" encoding="utf-8"?>
<p:sldMaster xmlns:p="http://schemas.openxmlformats.org/presentationml/2006/main">
  <p:cSld name="Master">
    <p:bg>
      <p:bgRef idx="1001">
        <a:schemeClr xmlns:a="http://schemas.openxmlformats.org/drawingml/2006/main" val="bg1"/>
      </p:bgRef>
    </p:bg>
    <p:spTree>
      <p:nvGrpSpPr>
        <p:cNvPr id="1" name=""/>
        <p:cNvGrpSpPr/>
        <p:nvPr/>
      </p:nvGrpSpPr>
      <p:grpSpPr>
        <a:xfrm xmlns:a="http://schemas.openxmlformats.org/drawingml/2006/main"/>
      </p:grpSpPr>
    </p:spTree>
  </p:cSld>
  <p:clrMap bg1="lt1" tx1="dk1" bg2="lt2" tx2="dk2" accent1="accent1" accent2="accent2" accent3="accent3" accent4="accent4" accent5="accent5" accent6="accent6" hlink="hlink" folHlink="folHlink"/>
  <p:sldLayoutIdLst>
    <p:sldLayoutId xmlns:r="http://schemas.openxmlformats.org/officeDocument/2006/relationships" id="2147483649" r:id="R352531bb65d8437d"/>
  </p:sldLayoutIdLst>
  <p:txStyles>
    <p:titleStyle>
      <a:lvl1pPr xmlns:a="http://schemas.openxmlformats.org/drawingml/2006/main" algn="l">
        <a:lnSpc>
          <a:spcPct val="90000"/>
        </a:lnSpc>
        <a:spcBef>
          <a:spcPts val="0"/>
        </a:spcBef>
        <a:buNone/>
        <a:defRPr sz="4400">
          <a:solidFill>
            <a:schemeClr val="tx1"/>
          </a:solidFill>
          <a:latin typeface="+mj-lt"/>
          <a:ea typeface="+mj-lt"/>
          <a:cs typeface="+mj-lt"/>
        </a:defRPr>
      </a:lvl1pPr>
    </p:titleStyle>
    <p:bodyStyle>
      <a:lvl1pPr xmlns:a="http://schemas.openxmlformats.org/drawingml/2006/main" marL="228600" indent="-228600" algn="l">
        <a:lnSpc>
          <a:spcPct val="90000"/>
        </a:lnSpc>
        <a:spcBef>
          <a:spcPts val="1000"/>
        </a:spcBef>
        <a:buChar char="•"/>
        <a:defRPr sz="2800">
          <a:solidFill>
            <a:schemeClr val="tx1"/>
          </a:solidFill>
          <a:latin typeface="+mn-lt"/>
          <a:ea typeface="+mn-lt"/>
          <a:cs typeface="+mn-lt"/>
        </a:defRPr>
      </a:lvl1pPr>
      <a:lvl2pPr xmlns:a="http://schemas.openxmlformats.org/drawingml/2006/main" marL="685800" indent="-228600" algn="l">
        <a:lnSpc>
          <a:spcPct val="90000"/>
        </a:lnSpc>
        <a:spcBef>
          <a:spcPts val="500"/>
        </a:spcBef>
        <a:buChar char="•"/>
        <a:defRPr sz="2400">
          <a:solidFill>
            <a:schemeClr val="tx1"/>
          </a:solidFill>
          <a:latin typeface="+mn-lt"/>
          <a:ea typeface="+mn-lt"/>
          <a:cs typeface="+mn-lt"/>
        </a:defRPr>
      </a:lvl2pPr>
      <a:lvl3pPr xmlns:a="http://schemas.openxmlformats.org/drawingml/2006/main" marL="1143000" indent="-228600" algn="l">
        <a:lnSpc>
          <a:spcPct val="90000"/>
        </a:lnSpc>
        <a:spcBef>
          <a:spcPts val="500"/>
        </a:spcBef>
        <a:buChar char="•"/>
        <a:defRPr sz="2000">
          <a:solidFill>
            <a:schemeClr val="tx1"/>
          </a:solidFill>
          <a:latin typeface="+mn-lt"/>
          <a:ea typeface="+mn-lt"/>
          <a:cs typeface="+mn-lt"/>
        </a:defRPr>
      </a:lvl3pPr>
      <a:lvl4pPr xmlns:a="http://schemas.openxmlformats.org/drawingml/2006/main" marL="1600200" indent="-228600" algn="l">
        <a:lnSpc>
          <a:spcPct val="90000"/>
        </a:lnSpc>
        <a:spcBef>
          <a:spcPts val="500"/>
        </a:spcBef>
        <a:buChar char="•"/>
        <a:defRPr sz="1800">
          <a:solidFill>
            <a:schemeClr val="tx1"/>
          </a:solidFill>
          <a:latin typeface="+mn-lt"/>
          <a:ea typeface="+mn-lt"/>
          <a:cs typeface="+mn-lt"/>
        </a:defRPr>
      </a:lvl4pPr>
      <a:lvl5pPr xmlns:a="http://schemas.openxmlformats.org/drawingml/2006/main" marL="2057400" indent="-228600" algn="l">
        <a:lnSpc>
          <a:spcPct val="90000"/>
        </a:lnSpc>
        <a:spcBef>
          <a:spcPts val="500"/>
        </a:spcBef>
        <a:buChar char="•"/>
        <a:defRPr sz="1800">
          <a:solidFill>
            <a:schemeClr val="tx1"/>
          </a:solidFill>
          <a:latin typeface="+mn-lt"/>
          <a:ea typeface="+mn-lt"/>
          <a:cs typeface="+mn-lt"/>
        </a:defRPr>
      </a:lvl5pPr>
      <a:lvl6pPr xmlns:a="http://schemas.openxmlformats.org/drawingml/2006/main" marL="2514600" indent="-228600" algn="l">
        <a:lnSpc>
          <a:spcPct val="90000"/>
        </a:lnSpc>
        <a:spcBef>
          <a:spcPts val="500"/>
        </a:spcBef>
        <a:buChar char="•"/>
        <a:defRPr sz="1800">
          <a:solidFill>
            <a:schemeClr val="tx1"/>
          </a:solidFill>
          <a:latin typeface="+mn-lt"/>
          <a:ea typeface="+mn-lt"/>
          <a:cs typeface="+mn-lt"/>
        </a:defRPr>
      </a:lvl6pPr>
      <a:lvl7pPr xmlns:a="http://schemas.openxmlformats.org/drawingml/2006/main" marL="2971800" indent="-228600" algn="l">
        <a:lnSpc>
          <a:spcPct val="90000"/>
        </a:lnSpc>
        <a:spcBef>
          <a:spcPts val="500"/>
        </a:spcBef>
        <a:buChar char="•"/>
        <a:defRPr sz="1800">
          <a:solidFill>
            <a:schemeClr val="tx1"/>
          </a:solidFill>
          <a:latin typeface="+mn-lt"/>
          <a:ea typeface="+mn-lt"/>
          <a:cs typeface="+mn-lt"/>
        </a:defRPr>
      </a:lvl7pPr>
      <a:lvl8pPr xmlns:a="http://schemas.openxmlformats.org/drawingml/2006/main" marL="3429000" indent="-228600" algn="l">
        <a:lnSpc>
          <a:spcPct val="90000"/>
        </a:lnSpc>
        <a:spcBef>
          <a:spcPts val="500"/>
        </a:spcBef>
        <a:buChar char="•"/>
        <a:defRPr sz="1800">
          <a:solidFill>
            <a:schemeClr val="tx1"/>
          </a:solidFill>
          <a:latin typeface="+mn-lt"/>
          <a:ea typeface="+mn-lt"/>
          <a:cs typeface="+mn-lt"/>
        </a:defRPr>
      </a:lvl8pPr>
      <a:lvl9pPr xmlns:a="http://schemas.openxmlformats.org/drawingml/2006/main" marL="3886200" indent="-228600" algn="l">
        <a:lnSpc>
          <a:spcPct val="90000"/>
        </a:lnSpc>
        <a:spcBef>
          <a:spcPts val="500"/>
        </a:spcBef>
        <a:buChar char="•"/>
        <a:defRPr sz="1800">
          <a:solidFill>
            <a:schemeClr val="tx1"/>
          </a:solidFill>
          <a:latin typeface="+mn-lt"/>
          <a:ea typeface="+mn-lt"/>
          <a:cs typeface="+mn-lt"/>
        </a:defRPr>
      </a:lvl9pPr>
    </p:bodyStyle>
    <p:otherStyle>
      <a:lvl1pPr xmlns:a="http://schemas.openxmlformats.org/drawingml/2006/main" marL="0" algn="l">
        <a:buNone/>
        <a:defRPr sz="1800">
          <a:solidFill>
            <a:schemeClr val="tx1"/>
          </a:solidFill>
          <a:latin typeface="+mn-lt"/>
          <a:ea typeface="+mn-lt"/>
          <a:cs typeface="+mn-lt"/>
        </a:defRPr>
      </a:lvl1pPr>
      <a:lvl2pPr xmlns:a="http://schemas.openxmlformats.org/drawingml/2006/main" marL="457200" algn="l">
        <a:buNone/>
        <a:defRPr sz="1800">
          <a:solidFill>
            <a:schemeClr val="tx1"/>
          </a:solidFill>
          <a:latin typeface="+mn-lt"/>
          <a:ea typeface="+mn-lt"/>
          <a:cs typeface="+mn-lt"/>
        </a:defRPr>
      </a:lvl2pPr>
      <a:lvl3pPr xmlns:a="http://schemas.openxmlformats.org/drawingml/2006/main" marL="914400" algn="l">
        <a:buNone/>
        <a:defRPr sz="1800">
          <a:solidFill>
            <a:schemeClr val="tx1"/>
          </a:solidFill>
          <a:latin typeface="+mn-lt"/>
          <a:ea typeface="+mn-lt"/>
          <a:cs typeface="+mn-lt"/>
        </a:defRPr>
      </a:lvl3pPr>
      <a:lvl4pPr xmlns:a="http://schemas.openxmlformats.org/drawingml/2006/main" marL="1371600" algn="l">
        <a:buNone/>
        <a:defRPr sz="1800">
          <a:solidFill>
            <a:schemeClr val="tx1"/>
          </a:solidFill>
          <a:latin typeface="+mn-lt"/>
          <a:ea typeface="+mn-lt"/>
          <a:cs typeface="+mn-lt"/>
        </a:defRPr>
      </a:lvl4pPr>
      <a:lvl5pPr xmlns:a="http://schemas.openxmlformats.org/drawingml/2006/main" marL="1828800" algn="l">
        <a:buNone/>
        <a:defRPr sz="1800">
          <a:solidFill>
            <a:schemeClr val="tx1"/>
          </a:solidFill>
          <a:latin typeface="+mn-lt"/>
          <a:ea typeface="+mn-lt"/>
          <a:cs typeface="+mn-lt"/>
        </a:defRPr>
      </a:lvl5pPr>
      <a:lvl6pPr xmlns:a="http://schemas.openxmlformats.org/drawingml/2006/main" marL="2286000" algn="l">
        <a:buNone/>
        <a:defRPr sz="1800">
          <a:solidFill>
            <a:schemeClr val="tx1"/>
          </a:solidFill>
          <a:latin typeface="+mn-lt"/>
          <a:ea typeface="+mn-lt"/>
          <a:cs typeface="+mn-lt"/>
        </a:defRPr>
      </a:lvl6pPr>
      <a:lvl7pPr xmlns:a="http://schemas.openxmlformats.org/drawingml/2006/main" marL="2743200" algn="l">
        <a:buNone/>
        <a:defRPr sz="1800">
          <a:solidFill>
            <a:schemeClr val="tx1"/>
          </a:solidFill>
          <a:latin typeface="+mn-lt"/>
          <a:ea typeface="+mn-lt"/>
          <a:cs typeface="+mn-lt"/>
        </a:defRPr>
      </a:lvl7pPr>
      <a:lvl8pPr xmlns:a="http://schemas.openxmlformats.org/drawingml/2006/main" marL="3200400" algn="l">
        <a:buNone/>
        <a:defRPr sz="1800">
          <a:solidFill>
            <a:schemeClr val="tx1"/>
          </a:solidFill>
          <a:latin typeface="+mn-lt"/>
          <a:ea typeface="+mn-lt"/>
          <a:cs typeface="+mn-lt"/>
        </a:defRPr>
      </a:lvl8pPr>
      <a:lvl9pPr xmlns:a="http://schemas.openxmlformats.org/drawingml/2006/main" marL="3657600" algn="l">
        <a:buNone/>
        <a:defRPr sz="1800">
          <a:solidFill>
            <a:schemeClr val="tx1"/>
          </a:solidFill>
          <a:latin typeface="+mn-lt"/>
          <a:ea typeface="+mn-lt"/>
          <a:cs typeface="+mn-lt"/>
        </a:defRPr>
      </a:lvl9pPr>
    </p:otherStyle>
  </p:txStyles>
</p:sldMaster>
</file>

<file path=ppt/slideMasters/theme/theme2.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gradFill>
          <a:gsLst>
            <a:gs pos="0">
              <a:schemeClr val="phClr">
                <a:tint val="67000"/>
                <a:lumMod val="110000"/>
                <a:satMod val="105000"/>
              </a:schemeClr>
            </a:gs>
            <a:gs pos="50000">
              <a:schemeClr val="phClr">
                <a:tint val="73000"/>
                <a:lumMod val="105000"/>
                <a:satMod val="103000"/>
              </a:schemeClr>
            </a:gs>
            <a:gs pos="100000">
              <a:schemeClr val="phClr">
                <a:tint val="81000"/>
                <a:lumMod val="105000"/>
                <a:satMod val="109000"/>
              </a:schemeClr>
            </a:gs>
          </a:gsLst>
          <a:lin ang="5400000" scaled="0"/>
        </a:gradFill>
        <a:gradFill>
          <a:gsLst>
            <a:gs pos="0">
              <a:schemeClr val="phClr">
                <a:tint val="94000"/>
                <a:lumMod val="102000"/>
                <a:satMod val="103000"/>
              </a:schemeClr>
            </a:gs>
            <a:gs pos="50000">
              <a:schemeClr val="phClr">
                <a:shade val="100000"/>
                <a:lumMod val="100000"/>
                <a:satMod val="110000"/>
              </a:schemeClr>
            </a:gs>
            <a:gs pos="100000">
              <a:schemeClr val="phClr">
                <a:shade val="78000"/>
                <a:lumMod val="99000"/>
                <a:satMod val="120000"/>
              </a:schemeClr>
            </a:gs>
          </a:gsLst>
          <a:lin ang="5400000" scaled="0"/>
        </a:gra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theme>
</file>

<file path=ppt/slides/_rels/slide1.xml.rels>&#65279;<?xml version="1.0" encoding="utf-8"?><Relationships xmlns="http://schemas.openxmlformats.org/package/2006/relationships"><Relationship Type="http://schemas.openxmlformats.org/officeDocument/2006/relationships/slideLayout" Target="/ppt/slideLayouts/slideLayout1.xml" Id="Rf5679ad057744aa7" /><Relationship Type="http://schemas.openxmlformats.org/officeDocument/2006/relationships/notesSlide" Target="/ppt/notesSlides/notesSlide1.xml" Id="R44276407145e4452" /></Relationships>
</file>

<file path=ppt/slides/_rels/slide10.xml.rels>&#65279;<?xml version="1.0" encoding="utf-8"?><Relationships xmlns="http://schemas.openxmlformats.org/package/2006/relationships"><Relationship Type="http://schemas.openxmlformats.org/officeDocument/2006/relationships/slideLayout" Target="/ppt/slideLayouts/slideLayout1.xml" Id="Rc990c58e3ada4ded" /><Relationship Type="http://schemas.openxmlformats.org/officeDocument/2006/relationships/notesSlide" Target="/ppt/notesSlides/notesSlide10.xml" Id="R93c496ac8e87421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xml" Id="R581f976e42134429" /><Relationship Type="http://schemas.openxmlformats.org/officeDocument/2006/relationships/notesSlide" Target="/ppt/notesSlides/notesSlide11.xml" Id="Rb8a2fd6ab0df4e0b"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xml" Id="R1b31cf29acd84ebb" /><Relationship Type="http://schemas.openxmlformats.org/officeDocument/2006/relationships/notesSlide" Target="/ppt/notesSlides/notesSlide12.xml" Id="Rbfbc14821a444adc"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xml" Id="Re731e93db6be4be7" /><Relationship Type="http://schemas.openxmlformats.org/officeDocument/2006/relationships/notesSlide" Target="/ppt/notesSlides/notesSlide13.xml" Id="Rebafc664c0294ab3" /></Relationships>
</file>

<file path=ppt/slides/_rels/slide2.xml.rels>&#65279;<?xml version="1.0" encoding="utf-8"?><Relationships xmlns="http://schemas.openxmlformats.org/package/2006/relationships"><Relationship Type="http://schemas.openxmlformats.org/officeDocument/2006/relationships/slideLayout" Target="/ppt/slideLayouts/slideLayout1.xml" Id="R37648dc3592345db" /><Relationship Type="http://schemas.openxmlformats.org/officeDocument/2006/relationships/notesSlide" Target="/ppt/notesSlides/notesSlide2.xml" Id="R2d91ffb3cb184da4" /></Relationships>
</file>

<file path=ppt/slides/_rels/slide3.xml.rels>&#65279;<?xml version="1.0" encoding="utf-8"?><Relationships xmlns="http://schemas.openxmlformats.org/package/2006/relationships"><Relationship Type="http://schemas.openxmlformats.org/officeDocument/2006/relationships/slideLayout" Target="/ppt/slideLayouts/slideLayout1.xml" Id="Rc1f8de503a7b4294" /><Relationship Type="http://schemas.openxmlformats.org/officeDocument/2006/relationships/notesSlide" Target="/ppt/notesSlides/notesSlide3.xml" Id="R56e39942135c4651" /></Relationships>
</file>

<file path=ppt/slides/_rels/slide4.xml.rels>&#65279;<?xml version="1.0" encoding="utf-8"?><Relationships xmlns="http://schemas.openxmlformats.org/package/2006/relationships"><Relationship Type="http://schemas.openxmlformats.org/officeDocument/2006/relationships/slideLayout" Target="/ppt/slideLayouts/slideLayout1.xml" Id="Re4af05219b5c4af0" /><Relationship Type="http://schemas.openxmlformats.org/officeDocument/2006/relationships/notesSlide" Target="/ppt/notesSlides/notesSlide4.xml" Id="Rdafbc7ac13264293" /></Relationships>
</file>

<file path=ppt/slides/_rels/slide5.xml.rels>&#65279;<?xml version="1.0" encoding="utf-8"?><Relationships xmlns="http://schemas.openxmlformats.org/package/2006/relationships"><Relationship Type="http://schemas.openxmlformats.org/officeDocument/2006/relationships/slideLayout" Target="/ppt/slideLayouts/slideLayout1.xml" Id="Rb97ac62d592a41e9" /><Relationship Type="http://schemas.openxmlformats.org/officeDocument/2006/relationships/image" Target="/ppt/media/image.png" Id="R32d69796c7c04445" /><Relationship Type="http://schemas.openxmlformats.org/officeDocument/2006/relationships/notesSlide" Target="/ppt/notesSlides/notesSlide5.xml" Id="R6fdd91809f6347da" /></Relationships>
</file>

<file path=ppt/slides/_rels/slide6.xml.rels>&#65279;<?xml version="1.0" encoding="utf-8"?><Relationships xmlns="http://schemas.openxmlformats.org/package/2006/relationships"><Relationship Type="http://schemas.openxmlformats.org/officeDocument/2006/relationships/slideLayout" Target="/ppt/slideLayouts/slideLayout1.xml" Id="R97199a1c1037487a" /><Relationship Type="http://schemas.openxmlformats.org/officeDocument/2006/relationships/image" Target="/ppt/media/image2.png" Id="Rf99a7e3d52fe47bd" /><Relationship Type="http://schemas.openxmlformats.org/officeDocument/2006/relationships/notesSlide" Target="/ppt/notesSlides/notesSlide6.xml" Id="Ra7fcaeb0a1444fb6" /></Relationships>
</file>

<file path=ppt/slides/_rels/slide7.xml.rels>&#65279;<?xml version="1.0" encoding="utf-8"?><Relationships xmlns="http://schemas.openxmlformats.org/package/2006/relationships"><Relationship Type="http://schemas.openxmlformats.org/officeDocument/2006/relationships/slideLayout" Target="/ppt/slideLayouts/slideLayout1.xml" Id="R8fd28b9878054173" /><Relationship Type="http://schemas.openxmlformats.org/officeDocument/2006/relationships/notesSlide" Target="/ppt/notesSlides/notesSlide7.xml" Id="R1a8a3a3a89fe40b7" /></Relationships>
</file>

<file path=ppt/slides/_rels/slide8.xml.rels>&#65279;<?xml version="1.0" encoding="utf-8"?><Relationships xmlns="http://schemas.openxmlformats.org/package/2006/relationships"><Relationship Type="http://schemas.openxmlformats.org/officeDocument/2006/relationships/slideLayout" Target="/ppt/slideLayouts/slideLayout1.xml" Id="Rbcff3c4497024101" /><Relationship Type="http://schemas.openxmlformats.org/officeDocument/2006/relationships/image" Target="/ppt/media/image3.png" Id="Ra6828e3a2397467a" /><Relationship Type="http://schemas.openxmlformats.org/officeDocument/2006/relationships/notesSlide" Target="/ppt/notesSlides/notesSlide8.xml" Id="Raeecb6030e7e423f" /></Relationships>
</file>

<file path=ppt/slides/_rels/slide9.xml.rels>&#65279;<?xml version="1.0" encoding="utf-8"?><Relationships xmlns="http://schemas.openxmlformats.org/package/2006/relationships"><Relationship Type="http://schemas.openxmlformats.org/officeDocument/2006/relationships/slideLayout" Target="/ppt/slideLayouts/slideLayout1.xml" Id="R9369ea48b32f4ca3" /><Relationship Type="http://schemas.openxmlformats.org/officeDocument/2006/relationships/notesSlide" Target="/ppt/notesSlides/notesSlide9.xml" Id="R41228b2f184b4ef6" /></Relationships>
</file>

<file path=ppt/slides/slide1.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E5FE9615-5A6A-4056-98E0-5D22D6E6A5EE}"/>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2D17393B-7463-43EA-B2CD-87CDB5759314}"/>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B415FA92-B912-4306-B647-BB92BAF7C317}"/>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9CD4DEAC-3CB2-42CD-855B-8B0616649461}"/>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23E3A796-B442-4EA0-A148-71A2521584CD}"/>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Craniofacial Research Track | John Hay Biomedical</a:t>
            </a:r>
          </a:p>
        </p:txBody>
      </p:sp>
      <p:sp>
        <p:nvSpPr>
          <p:cNvPr id="6" name="">
            <a:extLst xmlns:a="http://schemas.openxmlformats.org/drawingml/2006/main">
              <a:ext uri="{FF2B5EF4-FFF2-40B4-BE49-F238E27FC236}">
                <a16:creationId xmlns:a16="http://schemas.microsoft.com/office/drawing/2014/main" id="{854E5837-8C73-4896-BACA-7C461066EAB9}"/>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1/13</a:t>
            </a:r>
          </a:p>
        </p:txBody>
      </p:sp>
      <p:sp>
        <p:nvSpPr>
          <p:cNvPr id="7" name="">
            <a:extLst xmlns:a="http://schemas.openxmlformats.org/drawingml/2006/main">
              <a:ext uri="{FF2B5EF4-FFF2-40B4-BE49-F238E27FC236}">
                <a16:creationId xmlns:a16="http://schemas.microsoft.com/office/drawing/2014/main" id="{8783BC6F-6674-4885-A728-0D13A940F7F9}"/>
              </a:ext>
            </a:extLst>
          </p:cNvPr>
          <p:cNvSpPr>
            <a:spLocks xmlns:a="http://schemas.openxmlformats.org/drawingml/2006/main" noGrp="1"/>
          </p:cNvSpPr>
          <p:nvPr/>
        </p:nvSpPr>
        <p:spPr>
          <a:xfrm xmlns:a="http://schemas.openxmlformats.org/drawingml/2006/main">
            <a:off x="571500" y="952500"/>
            <a:ext cx="104775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2000"/>
              </a:lnSpc>
              <a:buNone/>
              <a:defRPr sz="3375" b="1">
                <a:solidFill>
                  <a:srgbClr val="F7FCF9"/>
                </a:solidFill>
              </a:defRPr>
            </a:pPr>
            <a:r>
              <a:rPr sz="3375" b="1">
                <a:solidFill>
                  <a:srgbClr val="F7FCF9"/>
                </a:solidFill>
              </a:rPr>
              <a:t>A Cleft Marks a Step That Did Not Finish</a:t>
            </a:r>
          </a:p>
        </p:txBody>
      </p:sp>
      <p:sp>
        <p:nvSpPr>
          <p:cNvPr id="8" name="">
            <a:extLst xmlns:a="http://schemas.openxmlformats.org/drawingml/2006/main">
              <a:ext uri="{FF2B5EF4-FFF2-40B4-BE49-F238E27FC236}">
                <a16:creationId xmlns:a16="http://schemas.microsoft.com/office/drawing/2014/main" id="{692F22EE-F592-440F-BE6A-740C3132288D}"/>
              </a:ext>
            </a:extLst>
          </p:cNvPr>
          <p:cNvSpPr>
            <a:spLocks xmlns:a="http://schemas.openxmlformats.org/drawingml/2006/main" noGrp="1"/>
          </p:cNvSpPr>
          <p:nvPr/>
        </p:nvSpPr>
        <p:spPr>
          <a:xfrm xmlns:a="http://schemas.openxmlformats.org/drawingml/2006/main">
            <a:off x="590550" y="1952625"/>
            <a:ext cx="10287000" cy="552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10000"/>
              </a:lnSpc>
              <a:buNone/>
              <a:defRPr sz="1650">
                <a:solidFill>
                  <a:srgbClr val="2FD27A"/>
                </a:solidFill>
              </a:defRPr>
            </a:pPr>
            <a:r>
              <a:rPr sz="1650">
                <a:solidFill>
                  <a:srgbClr val="2FD27A"/>
                </a:solidFill>
              </a:rPr>
              <a:t>What does a cleft tell us about the normal developmental process?</a:t>
            </a:r>
          </a:p>
        </p:txBody>
      </p:sp>
      <p:sp>
        <p:nvSpPr>
          <p:cNvPr id="9" name="">
            <a:extLst xmlns:a="http://schemas.openxmlformats.org/drawingml/2006/main">
              <a:ext uri="{FF2B5EF4-FFF2-40B4-BE49-F238E27FC236}">
                <a16:creationId xmlns:a16="http://schemas.microsoft.com/office/drawing/2014/main" id="{4B38E6F1-4B6C-4F6D-8D93-5EDBAD96681A}"/>
              </a:ext>
            </a:extLst>
          </p:cNvPr>
          <p:cNvSpPr>
            <a:spLocks xmlns:a="http://schemas.openxmlformats.org/drawingml/2006/main" noGrp="1"/>
          </p:cNvSpPr>
          <p:nvPr/>
        </p:nvSpPr>
        <p:spPr>
          <a:xfrm xmlns:a="http://schemas.openxmlformats.org/drawingml/2006/main">
            <a:off x="590550" y="5715000"/>
            <a:ext cx="102870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10000"/>
              </a:lnSpc>
              <a:buNone/>
              <a:defRPr sz="1200" i="1">
                <a:solidFill>
                  <a:srgbClr val="CDE9DA"/>
                </a:solidFill>
              </a:defRPr>
            </a:pPr>
            <a:r>
              <a:rPr sz="1200" i="1">
                <a:solidFill>
                  <a:srgbClr val="CDE9DA"/>
                </a:solidFill>
              </a:rPr>
              <a:t>Truth 4: A birth difference can be traced to disrupted developmental processes.</a:t>
            </a:r>
          </a:p>
        </p:txBody>
      </p:sp>
      <p:sp>
        <p:nvSpPr>
          <p:cNvPr id="10" name="">
            <a:extLst xmlns:a="http://schemas.openxmlformats.org/drawingml/2006/main">
              <a:ext uri="{FF2B5EF4-FFF2-40B4-BE49-F238E27FC236}">
                <a16:creationId xmlns:a16="http://schemas.microsoft.com/office/drawing/2014/main" id="{1F3F5910-423F-4F99-82BF-7B4F59C14A66}"/>
              </a:ext>
            </a:extLst>
          </p:cNvPr>
          <p:cNvSpPr>
            <a:spLocks xmlns:a="http://schemas.openxmlformats.org/drawingml/2006/main" noGrp="1"/>
          </p:cNvSpPr>
          <p:nvPr/>
        </p:nvSpPr>
        <p:spPr>
          <a:xfrm xmlns:a="http://schemas.openxmlformats.org/drawingml/2006/main">
            <a:off x="590550" y="3857625"/>
            <a:ext cx="95250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05000"/>
              </a:lnSpc>
              <a:buNone/>
              <a:defRPr sz="2025">
                <a:solidFill>
                  <a:srgbClr val="CDE9DA"/>
                </a:solidFill>
              </a:defRPr>
            </a:pPr>
            <a:r>
              <a:rPr sz="2025">
                <a:solidFill>
                  <a:srgbClr val="CDE9DA"/>
                </a:solidFill>
              </a:rPr>
              <a:t>A cleft is not a missing instruction by itself. It is evidence that a specific developmental join did not finish in its critical window.</a:t>
            </a:r>
          </a:p>
        </p:txBody>
      </p:sp>
    </p:spTree>
    <p:extLst>
      <p:ext uri="{BB962C8B-B14F-4D97-AF65-F5344CB8AC3E}">
        <p14:creationId xmlns:p14="http://schemas.microsoft.com/office/powerpoint/2010/main" val="368457151"/>
      </p:ext>
    </p:extLst>
  </p:cSld>
</p:sld>
</file>

<file path=ppt/slides/slide10.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570C7652-EB73-42E3-97A6-1CA45168816C}"/>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08B29F0F-C072-4D42-958F-714DDD216BAF}"/>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88BD0E6D-B6FB-48AC-9EB4-EAA328EDAA90}"/>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DF2FA366-08DA-4C72-B9D7-3403086AFC04}"/>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C0364BFE-695F-48D4-BBF3-C36CFA618C1E}"/>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Concrete decision: evidence has a job to do</a:t>
            </a:r>
          </a:p>
        </p:txBody>
      </p:sp>
      <p:sp>
        <p:nvSpPr>
          <p:cNvPr id="6" name="">
            <a:extLst xmlns:a="http://schemas.openxmlformats.org/drawingml/2006/main">
              <a:ext uri="{FF2B5EF4-FFF2-40B4-BE49-F238E27FC236}">
                <a16:creationId xmlns:a16="http://schemas.microsoft.com/office/drawing/2014/main" id="{6CC7C88F-4DD1-4DE8-8F30-AB3921FF3D6E}"/>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10/13</a:t>
            </a:r>
          </a:p>
        </p:txBody>
      </p:sp>
      <p:sp>
        <p:nvSpPr>
          <p:cNvPr id="7" name="">
            <a:extLst xmlns:a="http://schemas.openxmlformats.org/drawingml/2006/main">
              <a:ext uri="{FF2B5EF4-FFF2-40B4-BE49-F238E27FC236}">
                <a16:creationId xmlns:a16="http://schemas.microsoft.com/office/drawing/2014/main" id="{E4AFB0A6-2FE7-476A-AFF9-DCB6FD6389AF}"/>
              </a:ext>
            </a:extLst>
          </p:cNvPr>
          <p:cNvSpPr>
            <a:spLocks xmlns:a="http://schemas.openxmlformats.org/drawingml/2006/main" noGrp="1"/>
          </p:cNvSpPr>
          <p:nvPr/>
        </p:nvSpPr>
        <p:spPr>
          <a:xfrm xmlns:a="http://schemas.openxmlformats.org/drawingml/2006/main">
            <a:off x="571500" y="952500"/>
            <a:ext cx="104775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2000"/>
              </a:lnSpc>
              <a:buNone/>
              <a:defRPr sz="3375" b="1">
                <a:solidFill>
                  <a:srgbClr val="F7FCF9"/>
                </a:solidFill>
              </a:defRPr>
            </a:pPr>
            <a:r>
              <a:rPr sz="3375" b="1">
                <a:solidFill>
                  <a:srgbClr val="F7FCF9"/>
                </a:solidFill>
              </a:rPr>
              <a:t>Your team has to make a call</a:t>
            </a:r>
          </a:p>
        </p:txBody>
      </p:sp>
      <p:sp>
        <p:nvSpPr>
          <p:cNvPr id="8" name="">
            <a:extLst xmlns:a="http://schemas.openxmlformats.org/drawingml/2006/main">
              <a:ext uri="{FF2B5EF4-FFF2-40B4-BE49-F238E27FC236}">
                <a16:creationId xmlns:a16="http://schemas.microsoft.com/office/drawing/2014/main" id="{BE18BC7E-63C2-4443-B625-BDD3C169A07F}"/>
              </a:ext>
            </a:extLst>
          </p:cNvPr>
          <p:cNvSpPr>
            <a:spLocks xmlns:a="http://schemas.openxmlformats.org/drawingml/2006/main" noGrp="1"/>
          </p:cNvSpPr>
          <p:nvPr/>
        </p:nvSpPr>
        <p:spPr>
          <a:xfrm xmlns:a="http://schemas.openxmlformats.org/drawingml/2006/main">
            <a:off x="781050" y="2190750"/>
            <a:ext cx="10382250" cy="2047875"/>
          </a:xfrm>
          <a:prstGeom xmlns:a="http://schemas.openxmlformats.org/drawingml/2006/main" prst="roundRect">
            <a:avLst>
              <a:gd name="adj" fmla="val 3721"/>
            </a:avLst>
          </a:prstGeom>
          <a:solidFill xmlns:a="http://schemas.openxmlformats.org/drawingml/2006/main">
            <a:srgbClr val="123C2A"/>
          </a:solidFill>
          <a:ln xmlns:a="http://schemas.openxmlformats.org/drawingml/2006/main" w="9525">
            <a:solidFill>
              <a:srgbClr val="2FD27A"/>
            </a:solidFill>
            <a:prstDash val="solid"/>
          </a:ln>
        </p:spPr>
      </p:sp>
      <p:sp>
        <p:nvSpPr>
          <p:cNvPr id="9" name="">
            <a:extLst xmlns:a="http://schemas.openxmlformats.org/drawingml/2006/main">
              <a:ext uri="{FF2B5EF4-FFF2-40B4-BE49-F238E27FC236}">
                <a16:creationId xmlns:a16="http://schemas.microsoft.com/office/drawing/2014/main" id="{31E28D71-08E5-4D54-BE96-FBB528D6CE63}"/>
              </a:ext>
            </a:extLst>
          </p:cNvPr>
          <p:cNvSpPr>
            <a:spLocks xmlns:a="http://schemas.openxmlformats.org/drawingml/2006/main" noGrp="1"/>
          </p:cNvSpPr>
          <p:nvPr/>
        </p:nvSpPr>
        <p:spPr>
          <a:xfrm xmlns:a="http://schemas.openxmlformats.org/drawingml/2006/main">
            <a:off x="1095375" y="2457450"/>
            <a:ext cx="2476500" cy="238125"/>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1125" b="1">
                <a:solidFill>
                  <a:srgbClr val="2FD27A"/>
                </a:solidFill>
              </a:defRPr>
            </a:pPr>
            <a:r>
              <a:rPr sz="1125" b="1">
                <a:solidFill>
                  <a:srgbClr val="2FD27A"/>
                </a:solidFill>
              </a:rPr>
              <a:t>SITUATION</a:t>
            </a:r>
          </a:p>
        </p:txBody>
      </p:sp>
      <p:sp>
        <p:nvSpPr>
          <p:cNvPr id="10" name="">
            <a:extLst xmlns:a="http://schemas.openxmlformats.org/drawingml/2006/main">
              <a:ext uri="{FF2B5EF4-FFF2-40B4-BE49-F238E27FC236}">
                <a16:creationId xmlns:a16="http://schemas.microsoft.com/office/drawing/2014/main" id="{B14F1AD2-DE37-4239-9AD4-24DA304207DC}"/>
              </a:ext>
            </a:extLst>
          </p:cNvPr>
          <p:cNvSpPr>
            <a:spLocks xmlns:a="http://schemas.openxmlformats.org/drawingml/2006/main" noGrp="1"/>
          </p:cNvSpPr>
          <p:nvPr/>
        </p:nvSpPr>
        <p:spPr>
          <a:xfrm xmlns:a="http://schemas.openxmlformats.org/drawingml/2006/main">
            <a:off x="1095375" y="2857500"/>
            <a:ext cx="9763125" cy="11239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05000"/>
              </a:lnSpc>
              <a:buNone/>
              <a:defRPr sz="1650">
                <a:solidFill>
                  <a:srgbClr val="F7FCF9"/>
                </a:solidFill>
              </a:defRPr>
            </a:pPr>
            <a:r>
              <a:rPr sz="1650">
                <a:solidFill>
                  <a:srgbClr val="F7FCF9"/>
                </a:solidFill>
              </a:rPr>
              <a:t>In two model embryos, the tissue edges reach each other. In one, the edges join. In the other, an epithelial layer sticks in the wrong place and the join cannot finish. Which process needs investigation first: migration, seam behavior, or final diagnosis?</a:t>
            </a:r>
          </a:p>
        </p:txBody>
      </p:sp>
      <p:sp>
        <p:nvSpPr>
          <p:cNvPr id="11" name="">
            <a:extLst xmlns:a="http://schemas.openxmlformats.org/drawingml/2006/main">
              <a:ext uri="{FF2B5EF4-FFF2-40B4-BE49-F238E27FC236}">
                <a16:creationId xmlns:a16="http://schemas.microsoft.com/office/drawing/2014/main" id="{50345A18-4FE2-4403-8279-5A0E05FE32DB}"/>
              </a:ext>
            </a:extLst>
          </p:cNvPr>
          <p:cNvSpPr>
            <a:spLocks xmlns:a="http://schemas.openxmlformats.org/drawingml/2006/main" noGrp="1"/>
          </p:cNvSpPr>
          <p:nvPr/>
        </p:nvSpPr>
        <p:spPr>
          <a:xfrm xmlns:a="http://schemas.openxmlformats.org/drawingml/2006/main">
            <a:off x="590550" y="5715000"/>
            <a:ext cx="102870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10000"/>
              </a:lnSpc>
              <a:buNone/>
              <a:defRPr sz="1200" i="1">
                <a:solidFill>
                  <a:srgbClr val="CDE9DA"/>
                </a:solidFill>
              </a:defRPr>
            </a:pPr>
            <a:r>
              <a:rPr sz="1200" i="1">
                <a:solidFill>
                  <a:srgbClr val="CDE9DA"/>
                </a:solidFill>
              </a:rPr>
              <a:t>Require a claim, the evidence in the situation, and reasoning that uses today's analogy rule.</a:t>
            </a:r>
          </a:p>
        </p:txBody>
      </p:sp>
    </p:spTree>
    <p:extLst>
      <p:ext uri="{BB962C8B-B14F-4D97-AF65-F5344CB8AC3E}">
        <p14:creationId xmlns:p14="http://schemas.microsoft.com/office/powerpoint/2010/main" val="1819109554"/>
      </p:ext>
    </p:extLst>
  </p:cSld>
</p:sld>
</file>

<file path=ppt/slides/slide11.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8F06D825-B97A-498F-BABC-7474F72CB793}"/>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5708E46F-6DD1-4EDB-A603-C77EC55500E9}"/>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7FA1FEF3-F26E-40E0-9E74-15F2FEF2E80E}"/>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08473D3C-594B-46FE-AD97-64F87AD93670}"/>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AE3A9091-B880-4B0E-987E-FE114C48C27F}"/>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Decision reveal: defend the conclusion with evidence</a:t>
            </a:r>
          </a:p>
        </p:txBody>
      </p:sp>
      <p:sp>
        <p:nvSpPr>
          <p:cNvPr id="6" name="">
            <a:extLst xmlns:a="http://schemas.openxmlformats.org/drawingml/2006/main">
              <a:ext uri="{FF2B5EF4-FFF2-40B4-BE49-F238E27FC236}">
                <a16:creationId xmlns:a16="http://schemas.microsoft.com/office/drawing/2014/main" id="{658217E7-54A7-4FBE-A345-B0F55EBDE596}"/>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11/13</a:t>
            </a:r>
          </a:p>
        </p:txBody>
      </p:sp>
      <p:sp>
        <p:nvSpPr>
          <p:cNvPr id="7" name="">
            <a:extLst xmlns:a="http://schemas.openxmlformats.org/drawingml/2006/main">
              <a:ext uri="{FF2B5EF4-FFF2-40B4-BE49-F238E27FC236}">
                <a16:creationId xmlns:a16="http://schemas.microsoft.com/office/drawing/2014/main" id="{E323AF9F-8E59-4F6E-B5AE-5E0D466C51E2}"/>
              </a:ext>
            </a:extLst>
          </p:cNvPr>
          <p:cNvSpPr>
            <a:spLocks xmlns:a="http://schemas.openxmlformats.org/drawingml/2006/main" noGrp="1"/>
          </p:cNvSpPr>
          <p:nvPr/>
        </p:nvSpPr>
        <p:spPr>
          <a:xfrm xmlns:a="http://schemas.openxmlformats.org/drawingml/2006/main">
            <a:off x="571500" y="952500"/>
            <a:ext cx="104775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2000"/>
              </a:lnSpc>
              <a:buNone/>
              <a:defRPr sz="3375" b="1">
                <a:solidFill>
                  <a:srgbClr val="F7FCF9"/>
                </a:solidFill>
              </a:defRPr>
            </a:pPr>
            <a:r>
              <a:rPr sz="3375" b="1">
                <a:solidFill>
                  <a:srgbClr val="F7FCF9"/>
                </a:solidFill>
              </a:rPr>
              <a:t>Make the strongest evidence-based decision</a:t>
            </a:r>
          </a:p>
        </p:txBody>
      </p:sp>
      <p:sp>
        <p:nvSpPr>
          <p:cNvPr id="8" name="">
            <a:extLst xmlns:a="http://schemas.openxmlformats.org/drawingml/2006/main">
              <a:ext uri="{FF2B5EF4-FFF2-40B4-BE49-F238E27FC236}">
                <a16:creationId xmlns:a16="http://schemas.microsoft.com/office/drawing/2014/main" id="{0D04B4D6-0678-45DF-8F42-FC51253EBAD9}"/>
              </a:ext>
            </a:extLst>
          </p:cNvPr>
          <p:cNvSpPr>
            <a:spLocks xmlns:a="http://schemas.openxmlformats.org/drawingml/2006/main" noGrp="1"/>
          </p:cNvSpPr>
          <p:nvPr/>
        </p:nvSpPr>
        <p:spPr>
          <a:xfrm xmlns:a="http://schemas.openxmlformats.org/drawingml/2006/main">
            <a:off x="781050" y="2476500"/>
            <a:ext cx="1714500" cy="1143000"/>
          </a:xfrm>
          <a:prstGeom xmlns:a="http://schemas.openxmlformats.org/drawingml/2006/main" prst="roundRect">
            <a:avLst>
              <a:gd name="adj" fmla="val 6667"/>
            </a:avLst>
          </a:prstGeom>
          <a:solidFill xmlns:a="http://schemas.openxmlformats.org/drawingml/2006/main">
            <a:srgbClr val="F5C542"/>
          </a:solidFill>
          <a:ln xmlns:a="http://schemas.openxmlformats.org/drawingml/2006/main" w="9525">
            <a:solidFill>
              <a:srgbClr val="2FD27A"/>
            </a:solidFill>
            <a:prstDash val="solid"/>
          </a:ln>
        </p:spPr>
      </p:sp>
      <p:sp>
        <p:nvSpPr>
          <p:cNvPr id="9" name="">
            <a:extLst xmlns:a="http://schemas.openxmlformats.org/drawingml/2006/main">
              <a:ext uri="{FF2B5EF4-FFF2-40B4-BE49-F238E27FC236}">
                <a16:creationId xmlns:a16="http://schemas.microsoft.com/office/drawing/2014/main" id="{4BBEBE1D-DC86-4C83-A755-104862FD5635}"/>
              </a:ext>
            </a:extLst>
          </p:cNvPr>
          <p:cNvSpPr>
            <a:spLocks xmlns:a="http://schemas.openxmlformats.org/drawingml/2006/main" noGrp="1"/>
          </p:cNvSpPr>
          <p:nvPr/>
        </p:nvSpPr>
        <p:spPr>
          <a:xfrm xmlns:a="http://schemas.openxmlformats.org/drawingml/2006/main">
            <a:off x="990600" y="2667000"/>
            <a:ext cx="1295400" cy="7620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425" b="1">
                <a:solidFill>
                  <a:srgbClr val="F7FCF9"/>
                </a:solidFill>
              </a:defRPr>
            </a:pPr>
            <a:r>
              <a:rPr sz="1425" b="1">
                <a:solidFill>
                  <a:srgbClr val="F7FCF9"/>
                </a:solidFill>
              </a:rPr>
              <a:t>DECISION</a:t>
            </a:r>
          </a:p>
        </p:txBody>
      </p:sp>
      <p:sp>
        <p:nvSpPr>
          <p:cNvPr id="10" name="">
            <a:extLst xmlns:a="http://schemas.openxmlformats.org/drawingml/2006/main">
              <a:ext uri="{FF2B5EF4-FFF2-40B4-BE49-F238E27FC236}">
                <a16:creationId xmlns:a16="http://schemas.microsoft.com/office/drawing/2014/main" id="{D381CEF1-21F9-41DB-BA46-93434F39474D}"/>
              </a:ext>
            </a:extLst>
          </p:cNvPr>
          <p:cNvSpPr>
            <a:spLocks xmlns:a="http://schemas.openxmlformats.org/drawingml/2006/main" noGrp="1"/>
          </p:cNvSpPr>
          <p:nvPr/>
        </p:nvSpPr>
        <p:spPr>
          <a:xfrm xmlns:a="http://schemas.openxmlformats.org/drawingml/2006/main">
            <a:off x="3048000" y="2886075"/>
            <a:ext cx="666750" cy="323850"/>
          </a:xfrm>
          <a:prstGeom xmlns:a="http://schemas.openxmlformats.org/drawingml/2006/main" prst="rightArrow">
            <a:avLst/>
          </a:prstGeom>
          <a:solidFill xmlns:a="http://schemas.openxmlformats.org/drawingml/2006/main">
            <a:srgbClr val="F5C542"/>
          </a:solidFill>
          <a:ln xmlns:a="http://schemas.openxmlformats.org/drawingml/2006/main" w="9525">
            <a:solidFill>
              <a:srgbClr val="F5C542"/>
            </a:solidFill>
            <a:prstDash val="solid"/>
          </a:ln>
        </p:spPr>
      </p:sp>
      <p:sp>
        <p:nvSpPr>
          <p:cNvPr id="11" name="">
            <a:extLst xmlns:a="http://schemas.openxmlformats.org/drawingml/2006/main">
              <a:ext uri="{FF2B5EF4-FFF2-40B4-BE49-F238E27FC236}">
                <a16:creationId xmlns:a16="http://schemas.microsoft.com/office/drawing/2014/main" id="{A27E3F1D-B78A-4460-B516-D8F3416BC1E6}"/>
              </a:ext>
            </a:extLst>
          </p:cNvPr>
          <p:cNvSpPr>
            <a:spLocks xmlns:a="http://schemas.openxmlformats.org/drawingml/2006/main" noGrp="1"/>
          </p:cNvSpPr>
          <p:nvPr/>
        </p:nvSpPr>
        <p:spPr>
          <a:xfrm xmlns:a="http://schemas.openxmlformats.org/drawingml/2006/main">
            <a:off x="4286250" y="2190750"/>
            <a:ext cx="6667500" cy="1714500"/>
          </a:xfrm>
          <a:prstGeom xmlns:a="http://schemas.openxmlformats.org/drawingml/2006/main" prst="roundRect">
            <a:avLst>
              <a:gd name="adj" fmla="val 4444"/>
            </a:avLst>
          </a:prstGeom>
          <a:solidFill xmlns:a="http://schemas.openxmlformats.org/drawingml/2006/main">
            <a:srgbClr val="2FD27A"/>
          </a:solidFill>
          <a:ln xmlns:a="http://schemas.openxmlformats.org/drawingml/2006/main" w="9525">
            <a:solidFill>
              <a:srgbClr val="2FD27A"/>
            </a:solidFill>
            <a:prstDash val="solid"/>
          </a:ln>
        </p:spPr>
      </p:sp>
      <p:sp>
        <p:nvSpPr>
          <p:cNvPr id="12" name="">
            <a:extLst xmlns:a="http://schemas.openxmlformats.org/drawingml/2006/main">
              <a:ext uri="{FF2B5EF4-FFF2-40B4-BE49-F238E27FC236}">
                <a16:creationId xmlns:a16="http://schemas.microsoft.com/office/drawing/2014/main" id="{CD0EB399-7E5E-40C5-8489-1ED89BD804FD}"/>
              </a:ext>
            </a:extLst>
          </p:cNvPr>
          <p:cNvSpPr>
            <a:spLocks xmlns:a="http://schemas.openxmlformats.org/drawingml/2006/main" noGrp="1"/>
          </p:cNvSpPr>
          <p:nvPr/>
        </p:nvSpPr>
        <p:spPr>
          <a:xfrm xmlns:a="http://schemas.openxmlformats.org/drawingml/2006/main">
            <a:off x="4495800" y="2381250"/>
            <a:ext cx="6248400" cy="13335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575" b="1">
                <a:solidFill>
                  <a:srgbClr val="F7FCF9"/>
                </a:solidFill>
              </a:defRPr>
            </a:pPr>
            <a:r>
              <a:rPr sz="1575" b="1">
                <a:solidFill>
                  <a:srgbClr val="F7FCF9"/>
                </a:solidFill>
              </a:rPr>
              <a:t>Investigate seam behavior. The edges arrived, so the concrete failure is in the joining process. Next we trace the cells that built those edges.</a:t>
            </a:r>
          </a:p>
        </p:txBody>
      </p:sp>
      <p:sp>
        <p:nvSpPr>
          <p:cNvPr id="13" name="">
            <a:extLst xmlns:a="http://schemas.openxmlformats.org/drawingml/2006/main">
              <a:ext uri="{FF2B5EF4-FFF2-40B4-BE49-F238E27FC236}">
                <a16:creationId xmlns:a16="http://schemas.microsoft.com/office/drawing/2014/main" id="{FFB85417-DF77-424E-B4BD-BD962BD05888}"/>
              </a:ext>
            </a:extLst>
          </p:cNvPr>
          <p:cNvSpPr>
            <a:spLocks xmlns:a="http://schemas.openxmlformats.org/drawingml/2006/main" noGrp="1"/>
          </p:cNvSpPr>
          <p:nvPr/>
        </p:nvSpPr>
        <p:spPr>
          <a:xfrm xmlns:a="http://schemas.openxmlformats.org/drawingml/2006/main">
            <a:off x="904875" y="4762500"/>
            <a:ext cx="9906000" cy="4000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ctr">
              <a:defRPr sz="1650">
                <a:solidFill>
                  <a:srgbClr val="CDE9DA"/>
                </a:solidFill>
              </a:defRPr>
            </a:pPr>
            <a:r>
              <a:rPr sz="1650">
                <a:solidFill>
                  <a:srgbClr val="CDE9DA"/>
                </a:solidFill>
              </a:rPr>
              <a:t>Socratic follow-up: Which fact in the scenario made a different answer less defensible?</a:t>
            </a:r>
          </a:p>
        </p:txBody>
      </p:sp>
    </p:spTree>
    <p:extLst>
      <p:ext uri="{BB962C8B-B14F-4D97-AF65-F5344CB8AC3E}">
        <p14:creationId xmlns:p14="http://schemas.microsoft.com/office/powerpoint/2010/main" val="1123435173"/>
      </p:ext>
    </p:extLst>
  </p:cSld>
</p:sld>
</file>

<file path=ppt/slides/slide12.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094D782E-2BDF-4A52-94A1-5BB77B2237FE}"/>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CEF28710-B9C6-486A-97ED-D398411B039F}"/>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92791CA8-7D95-4D41-BF70-F0FE35DBD2B2}"/>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11B5F648-ED26-43BF-AAEB-558F553936FE}"/>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0D2FEB41-8E73-4497-BA7F-C8C96A4A0BF4}"/>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Exit ticket and bridge</a:t>
            </a:r>
          </a:p>
        </p:txBody>
      </p:sp>
      <p:sp>
        <p:nvSpPr>
          <p:cNvPr id="6" name="">
            <a:extLst xmlns:a="http://schemas.openxmlformats.org/drawingml/2006/main">
              <a:ext uri="{FF2B5EF4-FFF2-40B4-BE49-F238E27FC236}">
                <a16:creationId xmlns:a16="http://schemas.microsoft.com/office/drawing/2014/main" id="{42AE7EBB-14EC-4F1F-9DBD-01FDBE3D8C6A}"/>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12/13</a:t>
            </a:r>
          </a:p>
        </p:txBody>
      </p:sp>
      <p:sp>
        <p:nvSpPr>
          <p:cNvPr id="7" name="">
            <a:extLst xmlns:a="http://schemas.openxmlformats.org/drawingml/2006/main">
              <a:ext uri="{FF2B5EF4-FFF2-40B4-BE49-F238E27FC236}">
                <a16:creationId xmlns:a16="http://schemas.microsoft.com/office/drawing/2014/main" id="{5B8882C1-09EE-4EE1-94DA-E227E7955F6E}"/>
              </a:ext>
            </a:extLst>
          </p:cNvPr>
          <p:cNvSpPr>
            <a:spLocks xmlns:a="http://schemas.openxmlformats.org/drawingml/2006/main" noGrp="1"/>
          </p:cNvSpPr>
          <p:nvPr/>
        </p:nvSpPr>
        <p:spPr>
          <a:xfrm xmlns:a="http://schemas.openxmlformats.org/drawingml/2006/main">
            <a:off x="571500" y="952500"/>
            <a:ext cx="104775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2000"/>
              </a:lnSpc>
              <a:buNone/>
              <a:defRPr sz="3375" b="1">
                <a:solidFill>
                  <a:srgbClr val="F7FCF9"/>
                </a:solidFill>
              </a:defRPr>
            </a:pPr>
            <a:r>
              <a:rPr sz="3375" b="1">
                <a:solidFill>
                  <a:srgbClr val="F7FCF9"/>
                </a:solidFill>
              </a:rPr>
              <a:t>Leave with the idea. Enter with the next question.</a:t>
            </a:r>
          </a:p>
        </p:txBody>
      </p:sp>
      <p:sp>
        <p:nvSpPr>
          <p:cNvPr id="8" name="">
            <a:extLst xmlns:a="http://schemas.openxmlformats.org/drawingml/2006/main">
              <a:ext uri="{FF2B5EF4-FFF2-40B4-BE49-F238E27FC236}">
                <a16:creationId xmlns:a16="http://schemas.microsoft.com/office/drawing/2014/main" id="{47A86F2F-0844-4035-BE50-4F6999CF439A}"/>
              </a:ext>
            </a:extLst>
          </p:cNvPr>
          <p:cNvSpPr>
            <a:spLocks xmlns:a="http://schemas.openxmlformats.org/drawingml/2006/main" noGrp="1"/>
          </p:cNvSpPr>
          <p:nvPr/>
        </p:nvSpPr>
        <p:spPr>
          <a:xfrm xmlns:a="http://schemas.openxmlformats.org/drawingml/2006/main">
            <a:off x="781050" y="2286000"/>
            <a:ext cx="4857750" cy="2143125"/>
          </a:xfrm>
          <a:prstGeom xmlns:a="http://schemas.openxmlformats.org/drawingml/2006/main" prst="roundRect">
            <a:avLst>
              <a:gd name="adj" fmla="val 3556"/>
            </a:avLst>
          </a:prstGeom>
          <a:solidFill xmlns:a="http://schemas.openxmlformats.org/drawingml/2006/main">
            <a:srgbClr val="123C2A"/>
          </a:solidFill>
          <a:ln xmlns:a="http://schemas.openxmlformats.org/drawingml/2006/main" w="9525">
            <a:solidFill>
              <a:srgbClr val="2FD27A"/>
            </a:solidFill>
            <a:prstDash val="solid"/>
          </a:ln>
        </p:spPr>
      </p:sp>
      <p:sp>
        <p:nvSpPr>
          <p:cNvPr id="9" name="">
            <a:extLst xmlns:a="http://schemas.openxmlformats.org/drawingml/2006/main">
              <a:ext uri="{FF2B5EF4-FFF2-40B4-BE49-F238E27FC236}">
                <a16:creationId xmlns:a16="http://schemas.microsoft.com/office/drawing/2014/main" id="{308F2C68-3008-4A8C-A8D9-55982A6AE46E}"/>
              </a:ext>
            </a:extLst>
          </p:cNvPr>
          <p:cNvSpPr>
            <a:spLocks xmlns:a="http://schemas.openxmlformats.org/drawingml/2006/main" noGrp="1"/>
          </p:cNvSpPr>
          <p:nvPr/>
        </p:nvSpPr>
        <p:spPr>
          <a:xfrm xmlns:a="http://schemas.openxmlformats.org/drawingml/2006/main">
            <a:off x="1095375" y="2571750"/>
            <a:ext cx="1905000" cy="238125"/>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1125" b="1">
                <a:solidFill>
                  <a:srgbClr val="2FD27A"/>
                </a:solidFill>
              </a:defRPr>
            </a:pPr>
            <a:r>
              <a:rPr sz="1125" b="1">
                <a:solidFill>
                  <a:srgbClr val="2FD27A"/>
                </a:solidFill>
              </a:rPr>
              <a:t>TODAY'S EXIT</a:t>
            </a:r>
          </a:p>
        </p:txBody>
      </p:sp>
      <p:sp>
        <p:nvSpPr>
          <p:cNvPr id="10" name="">
            <a:extLst xmlns:a="http://schemas.openxmlformats.org/drawingml/2006/main">
              <a:ext uri="{FF2B5EF4-FFF2-40B4-BE49-F238E27FC236}">
                <a16:creationId xmlns:a16="http://schemas.microsoft.com/office/drawing/2014/main" id="{1A2D883F-F9CE-4C55-954A-E2FB47850C51}"/>
              </a:ext>
            </a:extLst>
          </p:cNvPr>
          <p:cNvSpPr>
            <a:spLocks xmlns:a="http://schemas.openxmlformats.org/drawingml/2006/main" noGrp="1"/>
          </p:cNvSpPr>
          <p:nvPr/>
        </p:nvSpPr>
        <p:spPr>
          <a:xfrm xmlns:a="http://schemas.openxmlformats.org/drawingml/2006/main">
            <a:off x="1095375" y="3000375"/>
            <a:ext cx="4286250" cy="1047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06000"/>
              </a:lnSpc>
              <a:buNone/>
              <a:defRPr sz="1650">
                <a:solidFill>
                  <a:srgbClr val="F7FCF9"/>
                </a:solidFill>
              </a:defRPr>
            </a:pPr>
            <a:r>
              <a:rPr sz="1650">
                <a:solidFill>
                  <a:srgbClr val="F7FCF9"/>
                </a:solidFill>
              </a:rPr>
              <a:t>Name one process that could interrupt fusion. Then ask: which traveling cells build the tissues that are supposed to meet?</a:t>
            </a:r>
          </a:p>
        </p:txBody>
      </p:sp>
      <p:sp>
        <p:nvSpPr>
          <p:cNvPr id="11" name="">
            <a:extLst xmlns:a="http://schemas.openxmlformats.org/drawingml/2006/main">
              <a:ext uri="{FF2B5EF4-FFF2-40B4-BE49-F238E27FC236}">
                <a16:creationId xmlns:a16="http://schemas.microsoft.com/office/drawing/2014/main" id="{9965228E-FD1B-4F56-A9A5-6A674A0D8091}"/>
              </a:ext>
            </a:extLst>
          </p:cNvPr>
          <p:cNvSpPr>
            <a:spLocks xmlns:a="http://schemas.openxmlformats.org/drawingml/2006/main" noGrp="1"/>
          </p:cNvSpPr>
          <p:nvPr/>
        </p:nvSpPr>
        <p:spPr>
          <a:xfrm xmlns:a="http://schemas.openxmlformats.org/drawingml/2006/main">
            <a:off x="6429375" y="2286000"/>
            <a:ext cx="4857750" cy="2143125"/>
          </a:xfrm>
          <a:prstGeom xmlns:a="http://schemas.openxmlformats.org/drawingml/2006/main" prst="roundRect">
            <a:avLst>
              <a:gd name="adj" fmla="val 3556"/>
            </a:avLst>
          </a:prstGeom>
          <a:solidFill xmlns:a="http://schemas.openxmlformats.org/drawingml/2006/main">
            <a:srgbClr val="2FD27A"/>
          </a:solidFill>
          <a:ln xmlns:a="http://schemas.openxmlformats.org/drawingml/2006/main" w="9525">
            <a:solidFill>
              <a:srgbClr val="2FD27A"/>
            </a:solidFill>
            <a:prstDash val="solid"/>
          </a:ln>
        </p:spPr>
      </p:sp>
      <p:sp>
        <p:nvSpPr>
          <p:cNvPr id="12" name="">
            <a:extLst xmlns:a="http://schemas.openxmlformats.org/drawingml/2006/main">
              <a:ext uri="{FF2B5EF4-FFF2-40B4-BE49-F238E27FC236}">
                <a16:creationId xmlns:a16="http://schemas.microsoft.com/office/drawing/2014/main" id="{764A5926-B507-4E19-93A2-78111922EF93}"/>
              </a:ext>
            </a:extLst>
          </p:cNvPr>
          <p:cNvSpPr>
            <a:spLocks xmlns:a="http://schemas.openxmlformats.org/drawingml/2006/main" noGrp="1"/>
          </p:cNvSpPr>
          <p:nvPr/>
        </p:nvSpPr>
        <p:spPr>
          <a:xfrm xmlns:a="http://schemas.openxmlformats.org/drawingml/2006/main">
            <a:off x="6743700" y="2571750"/>
            <a:ext cx="2095500" cy="238125"/>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1125" b="1">
                <a:solidFill>
                  <a:srgbClr val="06170F"/>
                </a:solidFill>
              </a:defRPr>
            </a:pPr>
            <a:r>
              <a:rPr sz="1125" b="1">
                <a:solidFill>
                  <a:srgbClr val="06170F"/>
                </a:solidFill>
              </a:rPr>
              <a:t>NEXT UNLOCK</a:t>
            </a:r>
          </a:p>
        </p:txBody>
      </p:sp>
      <p:sp>
        <p:nvSpPr>
          <p:cNvPr id="13" name="">
            <a:extLst xmlns:a="http://schemas.openxmlformats.org/drawingml/2006/main">
              <a:ext uri="{FF2B5EF4-FFF2-40B4-BE49-F238E27FC236}">
                <a16:creationId xmlns:a16="http://schemas.microsoft.com/office/drawing/2014/main" id="{4E127DE9-568C-40BE-A825-10F910C9B993}"/>
              </a:ext>
            </a:extLst>
          </p:cNvPr>
          <p:cNvSpPr>
            <a:spLocks xmlns:a="http://schemas.openxmlformats.org/drawingml/2006/main" noGrp="1"/>
          </p:cNvSpPr>
          <p:nvPr/>
        </p:nvSpPr>
        <p:spPr>
          <a:xfrm xmlns:a="http://schemas.openxmlformats.org/drawingml/2006/main">
            <a:off x="6743700" y="3000375"/>
            <a:ext cx="4286250" cy="1047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02000"/>
              </a:lnSpc>
              <a:buNone/>
              <a:defRPr sz="1800" b="1">
                <a:solidFill>
                  <a:srgbClr val="06170F"/>
                </a:solidFill>
              </a:defRPr>
            </a:pPr>
            <a:r>
              <a:rPr sz="1800" b="1">
                <a:solidFill>
                  <a:srgbClr val="06170F"/>
                </a:solidFill>
              </a:rPr>
              <a:t>Next lesson unlock: The migrating cells that build the face.</a:t>
            </a:r>
          </a:p>
        </p:txBody>
      </p:sp>
    </p:spTree>
    <p:extLst>
      <p:ext uri="{BB962C8B-B14F-4D97-AF65-F5344CB8AC3E}">
        <p14:creationId xmlns:p14="http://schemas.microsoft.com/office/powerpoint/2010/main" val="269251965"/>
      </p:ext>
    </p:extLst>
  </p:cSld>
</p:sld>
</file>

<file path=ppt/slides/slide13.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7084F8ED-259B-4A84-A511-F269F84BEE3C}"/>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4E7F0239-6BC1-48F9-8FDA-1A78233998BD}"/>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DA360F13-0D39-4377-8EB8-C5E068377391}"/>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AD475F1F-B44F-4DA5-820D-C2B09D185212}"/>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7D71DBEA-FAEA-4B7A-A7E3-966E47B27D71}"/>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Sources and alignment</a:t>
            </a:r>
          </a:p>
        </p:txBody>
      </p:sp>
      <p:sp>
        <p:nvSpPr>
          <p:cNvPr id="6" name="">
            <a:extLst xmlns:a="http://schemas.openxmlformats.org/drawingml/2006/main">
              <a:ext uri="{FF2B5EF4-FFF2-40B4-BE49-F238E27FC236}">
                <a16:creationId xmlns:a16="http://schemas.microsoft.com/office/drawing/2014/main" id="{F89FD97C-57C7-4D9B-9E03-D880A308F4BF}"/>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13/13</a:t>
            </a:r>
          </a:p>
        </p:txBody>
      </p:sp>
      <p:sp>
        <p:nvSpPr>
          <p:cNvPr id="7" name="">
            <a:extLst xmlns:a="http://schemas.openxmlformats.org/drawingml/2006/main">
              <a:ext uri="{FF2B5EF4-FFF2-40B4-BE49-F238E27FC236}">
                <a16:creationId xmlns:a16="http://schemas.microsoft.com/office/drawing/2014/main" id="{77C2293E-0DB6-476A-8275-A40A81E3BAEC}"/>
              </a:ext>
            </a:extLst>
          </p:cNvPr>
          <p:cNvSpPr>
            <a:spLocks xmlns:a="http://schemas.openxmlformats.org/drawingml/2006/main" noGrp="1"/>
          </p:cNvSpPr>
          <p:nvPr/>
        </p:nvSpPr>
        <p:spPr>
          <a:xfrm xmlns:a="http://schemas.openxmlformats.org/drawingml/2006/main">
            <a:off x="571500" y="952500"/>
            <a:ext cx="104775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2000"/>
              </a:lnSpc>
              <a:buNone/>
              <a:defRPr sz="3375" b="1">
                <a:solidFill>
                  <a:srgbClr val="F7FCF9"/>
                </a:solidFill>
              </a:defRPr>
            </a:pPr>
            <a:r>
              <a:rPr sz="3375" b="1">
                <a:solidFill>
                  <a:srgbClr val="F7FCF9"/>
                </a:solidFill>
              </a:rPr>
              <a:t>Evidence behind today's lesson</a:t>
            </a:r>
          </a:p>
        </p:txBody>
      </p:sp>
      <p:sp>
        <p:nvSpPr>
          <p:cNvPr id="8" name="">
            <a:extLst xmlns:a="http://schemas.openxmlformats.org/drawingml/2006/main">
              <a:ext uri="{FF2B5EF4-FFF2-40B4-BE49-F238E27FC236}">
                <a16:creationId xmlns:a16="http://schemas.microsoft.com/office/drawing/2014/main" id="{C143E41B-664D-4644-A6C6-4997C4B1995C}"/>
              </a:ext>
            </a:extLst>
          </p:cNvPr>
          <p:cNvSpPr>
            <a:spLocks xmlns:a="http://schemas.openxmlformats.org/drawingml/2006/main" noGrp="1"/>
          </p:cNvSpPr>
          <p:nvPr/>
        </p:nvSpPr>
        <p:spPr>
          <a:xfrm xmlns:a="http://schemas.openxmlformats.org/drawingml/2006/main">
            <a:off x="781050" y="2143125"/>
            <a:ext cx="10001250" cy="609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15000"/>
              </a:lnSpc>
              <a:buNone/>
              <a:defRPr sz="1575" b="1">
                <a:solidFill>
                  <a:srgbClr val="2FD27A"/>
                </a:solidFill>
              </a:defRPr>
            </a:pPr>
            <a:r>
              <a:rPr sz="1575" b="1">
                <a:solidFill>
                  <a:srgbClr val="2FD27A"/>
                </a:solidFill>
              </a:rPr>
              <a:t>Course connection</a:t>
            </a:r>
          </a:p>
          <a:p xmlns:a="http://schemas.openxmlformats.org/drawingml/2006/main">
            <a:pPr>
              <a:lnSpc>
                <a:spcPct val="115000"/>
              </a:lnSpc>
              <a:buNone/>
              <a:defRPr sz="1575" b="1">
                <a:solidFill>
                  <a:srgbClr val="2FD27A"/>
                </a:solidFill>
              </a:defRPr>
            </a:pPr>
            <a:r>
              <a:rPr sz="1575" b="1">
                <a:solidFill>
                  <a:srgbClr val="2FD27A"/>
                </a:solidFill>
              </a:rPr>
              <a:t>PLTW PBS: connect structure, process, and evidence.</a:t>
            </a:r>
          </a:p>
        </p:txBody>
      </p:sp>
      <p:sp>
        <p:nvSpPr>
          <p:cNvPr id="9" name="">
            <a:extLst xmlns:a="http://schemas.openxmlformats.org/drawingml/2006/main">
              <a:ext uri="{FF2B5EF4-FFF2-40B4-BE49-F238E27FC236}">
                <a16:creationId xmlns:a16="http://schemas.microsoft.com/office/drawing/2014/main" id="{6D49F4A3-9836-4549-A358-A91219B7D449}"/>
              </a:ext>
            </a:extLst>
          </p:cNvPr>
          <p:cNvSpPr>
            <a:spLocks xmlns:a="http://schemas.openxmlformats.org/drawingml/2006/main" noGrp="1"/>
          </p:cNvSpPr>
          <p:nvPr/>
        </p:nvSpPr>
        <p:spPr>
          <a:xfrm xmlns:a="http://schemas.openxmlformats.org/drawingml/2006/main">
            <a:off x="781050" y="3238500"/>
            <a:ext cx="10287000" cy="2952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08000"/>
              </a:lnSpc>
              <a:buNone/>
              <a:defRPr sz="1275">
                <a:solidFill>
                  <a:srgbClr val="F7FCF9"/>
                </a:solidFill>
              </a:defRPr>
            </a:pPr>
            <a:r>
              <a:rPr sz="1275">
                <a:solidFill>
                  <a:srgbClr val="F7FCF9"/>
                </a:solidFill>
              </a:rPr>
              <a:t>•  NIDCR. Cleft Lip &amp; Palate. nidcr.nih.gov/health-info/cleft-lip-palate</a:t>
            </a:r>
          </a:p>
          <a:p xmlns:a="http://schemas.openxmlformats.org/drawingml/2006/main">
            <a:r>
              <a:t/>
            </a:r>
          </a:p>
          <a:p xmlns:a="http://schemas.openxmlformats.org/drawingml/2006/main">
            <a:pPr>
              <a:lnSpc>
                <a:spcPct val="108000"/>
              </a:lnSpc>
              <a:buNone/>
              <a:defRPr sz="1275">
                <a:solidFill>
                  <a:srgbClr val="F7FCF9"/>
                </a:solidFill>
              </a:defRPr>
            </a:pPr>
            <a:r>
              <a:rPr sz="1275">
                <a:solidFill>
                  <a:srgbClr val="F7FCF9"/>
                </a:solidFill>
              </a:rPr>
              <a:t>•  Cordero et al. Cranial Neural Crest Cells on the Move. PMC3039913.</a:t>
            </a:r>
          </a:p>
        </p:txBody>
      </p:sp>
      <p:sp>
        <p:nvSpPr>
          <p:cNvPr id="10" name="">
            <a:extLst xmlns:a="http://schemas.openxmlformats.org/drawingml/2006/main">
              <a:ext uri="{FF2B5EF4-FFF2-40B4-BE49-F238E27FC236}">
                <a16:creationId xmlns:a16="http://schemas.microsoft.com/office/drawing/2014/main" id="{E8A80B0C-12EE-4C8D-9033-9BC5BCB10F03}"/>
              </a:ext>
            </a:extLst>
          </p:cNvPr>
          <p:cNvSpPr>
            <a:spLocks xmlns:a="http://schemas.openxmlformats.org/drawingml/2006/main" noGrp="1"/>
          </p:cNvSpPr>
          <p:nvPr/>
        </p:nvSpPr>
        <p:spPr>
          <a:xfrm xmlns:a="http://schemas.openxmlformats.org/drawingml/2006/main">
            <a:off x="590550" y="5715000"/>
            <a:ext cx="102870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10000"/>
              </a:lnSpc>
              <a:buNone/>
              <a:defRPr sz="1200" i="1">
                <a:solidFill>
                  <a:srgbClr val="CDE9DA"/>
                </a:solidFill>
              </a:defRPr>
            </a:pPr>
            <a:r>
              <a:rPr sz="1200" i="1">
                <a:solidFill>
                  <a:srgbClr val="CDE9DA"/>
                </a:solidFill>
              </a:rPr>
              <a:t>Research sources are selected for student-safe, evidence-based framing.</a:t>
            </a:r>
          </a:p>
        </p:txBody>
      </p:sp>
    </p:spTree>
    <p:extLst>
      <p:ext uri="{BB962C8B-B14F-4D97-AF65-F5344CB8AC3E}">
        <p14:creationId xmlns:p14="http://schemas.microsoft.com/office/powerpoint/2010/main" val="258248123"/>
      </p:ext>
    </p:extLst>
  </p:cSld>
</p:sld>
</file>

<file path=ppt/slides/slide2.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ECFFC3BA-8514-4D46-B77C-FA6471AEE0DA}"/>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EB2B02A8-A278-4A64-B170-BE8A71CA7A40}"/>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772807DF-27B8-42DA-8EB9-32A7591CCBF6}"/>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6109C7D6-C928-42B1-BDB0-17BC6846BF1E}"/>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2435269A-8EEC-4855-9685-0568BA73D743}"/>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Bring yesterday forward before adding new details</a:t>
            </a:r>
          </a:p>
        </p:txBody>
      </p:sp>
      <p:sp>
        <p:nvSpPr>
          <p:cNvPr id="6" name="">
            <a:extLst xmlns:a="http://schemas.openxmlformats.org/drawingml/2006/main">
              <a:ext uri="{FF2B5EF4-FFF2-40B4-BE49-F238E27FC236}">
                <a16:creationId xmlns:a16="http://schemas.microsoft.com/office/drawing/2014/main" id="{2D75DDE0-1619-4B3B-8B3C-9A28964D6F39}"/>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2/13</a:t>
            </a:r>
          </a:p>
        </p:txBody>
      </p:sp>
      <p:sp>
        <p:nvSpPr>
          <p:cNvPr id="7" name="">
            <a:extLst xmlns:a="http://schemas.openxmlformats.org/drawingml/2006/main">
              <a:ext uri="{FF2B5EF4-FFF2-40B4-BE49-F238E27FC236}">
                <a16:creationId xmlns:a16="http://schemas.microsoft.com/office/drawing/2014/main" id="{3DFFB764-4A6C-4BC2-9A61-0C07CF37002B}"/>
              </a:ext>
            </a:extLst>
          </p:cNvPr>
          <p:cNvSpPr>
            <a:spLocks xmlns:a="http://schemas.openxmlformats.org/drawingml/2006/main" noGrp="1"/>
          </p:cNvSpPr>
          <p:nvPr/>
        </p:nvSpPr>
        <p:spPr>
          <a:xfrm xmlns:a="http://schemas.openxmlformats.org/drawingml/2006/main">
            <a:off x="571500" y="952500"/>
            <a:ext cx="104775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2000"/>
              </a:lnSpc>
              <a:buNone/>
              <a:defRPr sz="3375" b="1">
                <a:solidFill>
                  <a:srgbClr val="F7FCF9"/>
                </a:solidFill>
              </a:defRPr>
            </a:pPr>
            <a:r>
              <a:rPr sz="3375" b="1">
                <a:solidFill>
                  <a:srgbClr val="F7FCF9"/>
                </a:solidFill>
              </a:rPr>
              <a:t>Carry the previous idea forward</a:t>
            </a:r>
          </a:p>
        </p:txBody>
      </p:sp>
      <p:sp>
        <p:nvSpPr>
          <p:cNvPr id="8" name="">
            <a:extLst xmlns:a="http://schemas.openxmlformats.org/drawingml/2006/main">
              <a:ext uri="{FF2B5EF4-FFF2-40B4-BE49-F238E27FC236}">
                <a16:creationId xmlns:a16="http://schemas.microsoft.com/office/drawing/2014/main" id="{C4BE24C2-E939-4CF8-8B9F-334390DB1C85}"/>
              </a:ext>
            </a:extLst>
          </p:cNvPr>
          <p:cNvSpPr>
            <a:spLocks xmlns:a="http://schemas.openxmlformats.org/drawingml/2006/main" noGrp="1"/>
          </p:cNvSpPr>
          <p:nvPr/>
        </p:nvSpPr>
        <p:spPr>
          <a:xfrm xmlns:a="http://schemas.openxmlformats.org/drawingml/2006/main">
            <a:off x="857250" y="2333625"/>
            <a:ext cx="10477500" cy="1238250"/>
          </a:xfrm>
          <a:prstGeom xmlns:a="http://schemas.openxmlformats.org/drawingml/2006/main" prst="roundRect">
            <a:avLst>
              <a:gd name="adj" fmla="val 6154"/>
            </a:avLst>
          </a:prstGeom>
          <a:solidFill xmlns:a="http://schemas.openxmlformats.org/drawingml/2006/main">
            <a:srgbClr val="123C2A"/>
          </a:solidFill>
          <a:ln xmlns:a="http://schemas.openxmlformats.org/drawingml/2006/main" w="9525">
            <a:solidFill>
              <a:srgbClr val="2FD27A"/>
            </a:solidFill>
            <a:prstDash val="solid"/>
          </a:ln>
        </p:spPr>
      </p:sp>
      <p:sp>
        <p:nvSpPr>
          <p:cNvPr id="9" name="">
            <a:extLst xmlns:a="http://schemas.openxmlformats.org/drawingml/2006/main">
              <a:ext uri="{FF2B5EF4-FFF2-40B4-BE49-F238E27FC236}">
                <a16:creationId xmlns:a16="http://schemas.microsoft.com/office/drawing/2014/main" id="{0B7227AA-3D28-43A1-9312-CDE30CE820A9}"/>
              </a:ext>
            </a:extLst>
          </p:cNvPr>
          <p:cNvSpPr>
            <a:spLocks xmlns:a="http://schemas.openxmlformats.org/drawingml/2006/main" noGrp="1"/>
          </p:cNvSpPr>
          <p:nvPr/>
        </p:nvSpPr>
        <p:spPr>
          <a:xfrm xmlns:a="http://schemas.openxmlformats.org/drawingml/2006/main">
            <a:off x="1066800" y="2524125"/>
            <a:ext cx="10058400" cy="8572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2025" b="1">
                <a:solidFill>
                  <a:srgbClr val="F7FCF9"/>
                </a:solidFill>
              </a:defRPr>
            </a:pPr>
            <a:r>
              <a:rPr sz="2025" b="1">
                <a:solidFill>
                  <a:srgbClr val="F7FCF9"/>
                </a:solidFill>
              </a:rPr>
              <a:t>Yesterday's takeaway: tissues must meet and join on time.</a:t>
            </a:r>
          </a:p>
        </p:txBody>
      </p:sp>
      <p:sp>
        <p:nvSpPr>
          <p:cNvPr id="10" name="">
            <a:extLst xmlns:a="http://schemas.openxmlformats.org/drawingml/2006/main">
              <a:ext uri="{FF2B5EF4-FFF2-40B4-BE49-F238E27FC236}">
                <a16:creationId xmlns:a16="http://schemas.microsoft.com/office/drawing/2014/main" id="{0A964633-B426-4AA5-AB6C-30E86A2B8AF4}"/>
              </a:ext>
            </a:extLst>
          </p:cNvPr>
          <p:cNvSpPr>
            <a:spLocks xmlns:a="http://schemas.openxmlformats.org/drawingml/2006/main" noGrp="1"/>
          </p:cNvSpPr>
          <p:nvPr/>
        </p:nvSpPr>
        <p:spPr>
          <a:xfrm xmlns:a="http://schemas.openxmlformats.org/drawingml/2006/main">
            <a:off x="876300" y="4095750"/>
            <a:ext cx="95250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1725">
                <a:solidFill>
                  <a:srgbClr val="2FD27A"/>
                </a:solidFill>
              </a:defRPr>
            </a:pPr>
            <a:r>
              <a:rPr sz="1725">
                <a:solidFill>
                  <a:srgbClr val="2FD27A"/>
                </a:solidFill>
              </a:rPr>
              <a:t>Today we use that idea to answer one deeper question.</a:t>
            </a:r>
          </a:p>
        </p:txBody>
      </p:sp>
    </p:spTree>
    <p:extLst>
      <p:ext uri="{BB962C8B-B14F-4D97-AF65-F5344CB8AC3E}">
        <p14:creationId xmlns:p14="http://schemas.microsoft.com/office/powerpoint/2010/main" val="1501610106"/>
      </p:ext>
    </p:extLst>
  </p:cSld>
</p:sld>
</file>

<file path=ppt/slides/slide3.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DC80B68E-5B40-4DF8-8A59-F401AA05188A}"/>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F7461E06-B4A1-44A8-90EB-5B11260E4566}"/>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BD9C0BE0-677D-4A34-A67C-E31FADE09D33}"/>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4021DF88-6953-4059-9479-9115DC002A22}"/>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182AEF63-28CC-45A8-813E-39DB7623FCAE}"/>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The four durable truths of developmental biology</a:t>
            </a:r>
          </a:p>
        </p:txBody>
      </p:sp>
      <p:sp>
        <p:nvSpPr>
          <p:cNvPr id="6" name="">
            <a:extLst xmlns:a="http://schemas.openxmlformats.org/drawingml/2006/main">
              <a:ext uri="{FF2B5EF4-FFF2-40B4-BE49-F238E27FC236}">
                <a16:creationId xmlns:a16="http://schemas.microsoft.com/office/drawing/2014/main" id="{831AD062-37D5-41FD-86EC-4778F4318681}"/>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3/13</a:t>
            </a:r>
          </a:p>
        </p:txBody>
      </p:sp>
      <p:sp>
        <p:nvSpPr>
          <p:cNvPr id="7" name="">
            <a:extLst xmlns:a="http://schemas.openxmlformats.org/drawingml/2006/main">
              <a:ext uri="{FF2B5EF4-FFF2-40B4-BE49-F238E27FC236}">
                <a16:creationId xmlns:a16="http://schemas.microsoft.com/office/drawing/2014/main" id="{165F3A33-0BF3-4F79-9580-8BA4F366E7EF}"/>
              </a:ext>
            </a:extLst>
          </p:cNvPr>
          <p:cNvSpPr>
            <a:spLocks xmlns:a="http://schemas.openxmlformats.org/drawingml/2006/main" noGrp="1"/>
          </p:cNvSpPr>
          <p:nvPr/>
        </p:nvSpPr>
        <p:spPr>
          <a:xfrm xmlns:a="http://schemas.openxmlformats.org/drawingml/2006/main">
            <a:off x="571500" y="952500"/>
            <a:ext cx="104775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2000"/>
              </a:lnSpc>
              <a:buNone/>
              <a:defRPr sz="3375" b="1">
                <a:solidFill>
                  <a:srgbClr val="F7FCF9"/>
                </a:solidFill>
              </a:defRPr>
            </a:pPr>
            <a:r>
              <a:rPr sz="3375" b="1">
                <a:solidFill>
                  <a:srgbClr val="F7FCF9"/>
                </a:solidFill>
              </a:rPr>
              <a:t>Our unit has four truths to return to</a:t>
            </a:r>
          </a:p>
        </p:txBody>
      </p:sp>
      <p:sp>
        <p:nvSpPr>
          <p:cNvPr id="8" name="">
            <a:extLst xmlns:a="http://schemas.openxmlformats.org/drawingml/2006/main">
              <a:ext uri="{FF2B5EF4-FFF2-40B4-BE49-F238E27FC236}">
                <a16:creationId xmlns:a16="http://schemas.microsoft.com/office/drawing/2014/main" id="{BF7546A0-B88E-4EAC-8C7B-9060CA672BB2}"/>
              </a:ext>
            </a:extLst>
          </p:cNvPr>
          <p:cNvSpPr>
            <a:spLocks xmlns:a="http://schemas.openxmlformats.org/drawingml/2006/main" noGrp="1"/>
          </p:cNvSpPr>
          <p:nvPr/>
        </p:nvSpPr>
        <p:spPr>
          <a:xfrm xmlns:a="http://schemas.openxmlformats.org/drawingml/2006/main">
            <a:off x="666750" y="2762250"/>
            <a:ext cx="2381250" cy="1095375"/>
          </a:xfrm>
          <a:prstGeom xmlns:a="http://schemas.openxmlformats.org/drawingml/2006/main" prst="roundRect">
            <a:avLst>
              <a:gd name="adj" fmla="val 6957"/>
            </a:avLst>
          </a:prstGeom>
          <a:solidFill xmlns:a="http://schemas.openxmlformats.org/drawingml/2006/main">
            <a:srgbClr val="123C2A"/>
          </a:solidFill>
          <a:ln xmlns:a="http://schemas.openxmlformats.org/drawingml/2006/main" w="9525">
            <a:solidFill>
              <a:srgbClr val="2FD27A"/>
            </a:solidFill>
            <a:prstDash val="solid"/>
          </a:ln>
        </p:spPr>
      </p:sp>
      <p:sp>
        <p:nvSpPr>
          <p:cNvPr id="9" name="">
            <a:extLst xmlns:a="http://schemas.openxmlformats.org/drawingml/2006/main">
              <a:ext uri="{FF2B5EF4-FFF2-40B4-BE49-F238E27FC236}">
                <a16:creationId xmlns:a16="http://schemas.microsoft.com/office/drawing/2014/main" id="{6691BFB8-4EC1-467B-AE25-2F46E8D5AE35}"/>
              </a:ext>
            </a:extLst>
          </p:cNvPr>
          <p:cNvSpPr>
            <a:spLocks xmlns:a="http://schemas.openxmlformats.org/drawingml/2006/main" noGrp="1"/>
          </p:cNvSpPr>
          <p:nvPr/>
        </p:nvSpPr>
        <p:spPr>
          <a:xfrm xmlns:a="http://schemas.openxmlformats.org/drawingml/2006/main">
            <a:off x="876300" y="2952750"/>
            <a:ext cx="1962150" cy="714375"/>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425" b="1">
                <a:solidFill>
                  <a:srgbClr val="F7FCF9"/>
                </a:solidFill>
              </a:defRPr>
            </a:pPr>
            <a:r>
              <a:rPr sz="1425" b="1">
                <a:solidFill>
                  <a:srgbClr val="F7FCF9"/>
                </a:solidFill>
              </a:rPr>
              <a:t>1. Cells differentiate</a:t>
            </a:r>
          </a:p>
        </p:txBody>
      </p:sp>
      <p:sp>
        <p:nvSpPr>
          <p:cNvPr id="10" name="">
            <a:extLst xmlns:a="http://schemas.openxmlformats.org/drawingml/2006/main">
              <a:ext uri="{FF2B5EF4-FFF2-40B4-BE49-F238E27FC236}">
                <a16:creationId xmlns:a16="http://schemas.microsoft.com/office/drawing/2014/main" id="{6C16EEE1-BB10-440C-A30E-E1993B3F3601}"/>
              </a:ext>
            </a:extLst>
          </p:cNvPr>
          <p:cNvSpPr>
            <a:spLocks xmlns:a="http://schemas.openxmlformats.org/drawingml/2006/main" noGrp="1"/>
          </p:cNvSpPr>
          <p:nvPr/>
        </p:nvSpPr>
        <p:spPr>
          <a:xfrm xmlns:a="http://schemas.openxmlformats.org/drawingml/2006/main">
            <a:off x="3476625" y="2762250"/>
            <a:ext cx="2381250" cy="1095375"/>
          </a:xfrm>
          <a:prstGeom xmlns:a="http://schemas.openxmlformats.org/drawingml/2006/main" prst="roundRect">
            <a:avLst>
              <a:gd name="adj" fmla="val 6957"/>
            </a:avLst>
          </a:prstGeom>
          <a:solidFill xmlns:a="http://schemas.openxmlformats.org/drawingml/2006/main">
            <a:srgbClr val="123C2A"/>
          </a:solidFill>
          <a:ln xmlns:a="http://schemas.openxmlformats.org/drawingml/2006/main" w="9525">
            <a:solidFill>
              <a:srgbClr val="2FD27A"/>
            </a:solidFill>
            <a:prstDash val="solid"/>
          </a:ln>
        </p:spPr>
      </p:sp>
      <p:sp>
        <p:nvSpPr>
          <p:cNvPr id="11" name="">
            <a:extLst xmlns:a="http://schemas.openxmlformats.org/drawingml/2006/main">
              <a:ext uri="{FF2B5EF4-FFF2-40B4-BE49-F238E27FC236}">
                <a16:creationId xmlns:a16="http://schemas.microsoft.com/office/drawing/2014/main" id="{DE790CA0-A453-41F8-9E2B-5955B647B19B}"/>
              </a:ext>
            </a:extLst>
          </p:cNvPr>
          <p:cNvSpPr>
            <a:spLocks xmlns:a="http://schemas.openxmlformats.org/drawingml/2006/main" noGrp="1"/>
          </p:cNvSpPr>
          <p:nvPr/>
        </p:nvSpPr>
        <p:spPr>
          <a:xfrm xmlns:a="http://schemas.openxmlformats.org/drawingml/2006/main">
            <a:off x="3686175" y="2952750"/>
            <a:ext cx="1962150" cy="714375"/>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425" b="1">
                <a:solidFill>
                  <a:srgbClr val="F7FCF9"/>
                </a:solidFill>
              </a:defRPr>
            </a:pPr>
            <a:r>
              <a:rPr sz="1425" b="1">
                <a:solidFill>
                  <a:srgbClr val="F7FCF9"/>
                </a:solidFill>
              </a:rPr>
              <a:t>2. Development sculpts</a:t>
            </a:r>
          </a:p>
        </p:txBody>
      </p:sp>
      <p:sp>
        <p:nvSpPr>
          <p:cNvPr id="12" name="">
            <a:extLst xmlns:a="http://schemas.openxmlformats.org/drawingml/2006/main">
              <a:ext uri="{FF2B5EF4-FFF2-40B4-BE49-F238E27FC236}">
                <a16:creationId xmlns:a16="http://schemas.microsoft.com/office/drawing/2014/main" id="{1FEB8F63-7AAD-421E-BBAE-FFB51AF86A59}"/>
              </a:ext>
            </a:extLst>
          </p:cNvPr>
          <p:cNvSpPr>
            <a:spLocks xmlns:a="http://schemas.openxmlformats.org/drawingml/2006/main" noGrp="1"/>
          </p:cNvSpPr>
          <p:nvPr/>
        </p:nvSpPr>
        <p:spPr>
          <a:xfrm xmlns:a="http://schemas.openxmlformats.org/drawingml/2006/main">
            <a:off x="6286500" y="2762250"/>
            <a:ext cx="2381250" cy="1095375"/>
          </a:xfrm>
          <a:prstGeom xmlns:a="http://schemas.openxmlformats.org/drawingml/2006/main" prst="roundRect">
            <a:avLst>
              <a:gd name="adj" fmla="val 6957"/>
            </a:avLst>
          </a:prstGeom>
          <a:solidFill xmlns:a="http://schemas.openxmlformats.org/drawingml/2006/main">
            <a:srgbClr val="2FD27A"/>
          </a:solidFill>
          <a:ln xmlns:a="http://schemas.openxmlformats.org/drawingml/2006/main" w="9525">
            <a:solidFill>
              <a:srgbClr val="2FD27A"/>
            </a:solidFill>
            <a:prstDash val="solid"/>
          </a:ln>
        </p:spPr>
      </p:sp>
      <p:sp>
        <p:nvSpPr>
          <p:cNvPr id="13" name="">
            <a:extLst xmlns:a="http://schemas.openxmlformats.org/drawingml/2006/main">
              <a:ext uri="{FF2B5EF4-FFF2-40B4-BE49-F238E27FC236}">
                <a16:creationId xmlns:a16="http://schemas.microsoft.com/office/drawing/2014/main" id="{8CD45B54-3C3C-4463-9630-8ED10426BF79}"/>
              </a:ext>
            </a:extLst>
          </p:cNvPr>
          <p:cNvSpPr>
            <a:spLocks xmlns:a="http://schemas.openxmlformats.org/drawingml/2006/main" noGrp="1"/>
          </p:cNvSpPr>
          <p:nvPr/>
        </p:nvSpPr>
        <p:spPr>
          <a:xfrm xmlns:a="http://schemas.openxmlformats.org/drawingml/2006/main">
            <a:off x="6496050" y="2952750"/>
            <a:ext cx="1962150" cy="714375"/>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425" b="1">
                <a:solidFill>
                  <a:srgbClr val="F7FCF9"/>
                </a:solidFill>
              </a:defRPr>
            </a:pPr>
            <a:r>
              <a:rPr sz="1425" b="1">
                <a:solidFill>
                  <a:srgbClr val="F7FCF9"/>
                </a:solidFill>
              </a:rPr>
              <a:t>3. Cells move</a:t>
            </a:r>
          </a:p>
        </p:txBody>
      </p:sp>
      <p:sp>
        <p:nvSpPr>
          <p:cNvPr id="14" name="">
            <a:extLst xmlns:a="http://schemas.openxmlformats.org/drawingml/2006/main">
              <a:ext uri="{FF2B5EF4-FFF2-40B4-BE49-F238E27FC236}">
                <a16:creationId xmlns:a16="http://schemas.microsoft.com/office/drawing/2014/main" id="{5BC1F7C5-4586-424E-BBC4-4302E78BD455}"/>
              </a:ext>
            </a:extLst>
          </p:cNvPr>
          <p:cNvSpPr>
            <a:spLocks xmlns:a="http://schemas.openxmlformats.org/drawingml/2006/main" noGrp="1"/>
          </p:cNvSpPr>
          <p:nvPr/>
        </p:nvSpPr>
        <p:spPr>
          <a:xfrm xmlns:a="http://schemas.openxmlformats.org/drawingml/2006/main">
            <a:off x="9096375" y="2762250"/>
            <a:ext cx="2381250" cy="1095375"/>
          </a:xfrm>
          <a:prstGeom xmlns:a="http://schemas.openxmlformats.org/drawingml/2006/main" prst="roundRect">
            <a:avLst>
              <a:gd name="adj" fmla="val 6957"/>
            </a:avLst>
          </a:prstGeom>
          <a:solidFill xmlns:a="http://schemas.openxmlformats.org/drawingml/2006/main">
            <a:srgbClr val="123C2A"/>
          </a:solidFill>
          <a:ln xmlns:a="http://schemas.openxmlformats.org/drawingml/2006/main" w="9525">
            <a:solidFill>
              <a:srgbClr val="2FD27A"/>
            </a:solidFill>
            <a:prstDash val="solid"/>
          </a:ln>
        </p:spPr>
      </p:sp>
      <p:sp>
        <p:nvSpPr>
          <p:cNvPr id="15" name="">
            <a:extLst xmlns:a="http://schemas.openxmlformats.org/drawingml/2006/main">
              <a:ext uri="{FF2B5EF4-FFF2-40B4-BE49-F238E27FC236}">
                <a16:creationId xmlns:a16="http://schemas.microsoft.com/office/drawing/2014/main" id="{E6A7E21E-6574-4895-900F-ED01083753DE}"/>
              </a:ext>
            </a:extLst>
          </p:cNvPr>
          <p:cNvSpPr>
            <a:spLocks xmlns:a="http://schemas.openxmlformats.org/drawingml/2006/main" noGrp="1"/>
          </p:cNvSpPr>
          <p:nvPr/>
        </p:nvSpPr>
        <p:spPr>
          <a:xfrm xmlns:a="http://schemas.openxmlformats.org/drawingml/2006/main">
            <a:off x="9305925" y="2952750"/>
            <a:ext cx="1962150" cy="714375"/>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425" b="1">
                <a:solidFill>
                  <a:srgbClr val="F7FCF9"/>
                </a:solidFill>
              </a:defRPr>
            </a:pPr>
            <a:r>
              <a:rPr sz="1425" b="1">
                <a:solidFill>
                  <a:srgbClr val="F7FCF9"/>
                </a:solidFill>
              </a:rPr>
              <a:t>4. Dysregulation changes outcomes</a:t>
            </a:r>
          </a:p>
        </p:txBody>
      </p:sp>
      <p:sp>
        <p:nvSpPr>
          <p:cNvPr id="16" name="">
            <a:extLst xmlns:a="http://schemas.openxmlformats.org/drawingml/2006/main">
              <a:ext uri="{FF2B5EF4-FFF2-40B4-BE49-F238E27FC236}">
                <a16:creationId xmlns:a16="http://schemas.microsoft.com/office/drawing/2014/main" id="{5C03FB0C-F9A8-41B3-8659-6C3F57881B77}"/>
              </a:ext>
            </a:extLst>
          </p:cNvPr>
          <p:cNvSpPr>
            <a:spLocks xmlns:a="http://schemas.openxmlformats.org/drawingml/2006/main" noGrp="1"/>
          </p:cNvSpPr>
          <p:nvPr/>
        </p:nvSpPr>
        <p:spPr>
          <a:xfrm xmlns:a="http://schemas.openxmlformats.org/drawingml/2006/main">
            <a:off x="590550" y="5715000"/>
            <a:ext cx="102870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10000"/>
              </a:lnSpc>
              <a:buNone/>
              <a:defRPr sz="1200" i="1">
                <a:solidFill>
                  <a:srgbClr val="CDE9DA"/>
                </a:solidFill>
              </a:defRPr>
            </a:pPr>
            <a:r>
              <a:rPr sz="1200" i="1">
                <a:solidFill>
                  <a:srgbClr val="CDE9DA"/>
                </a:solidFill>
              </a:rPr>
              <a:t>Truth 4: A birth difference can be traced to disrupted developmental processes.</a:t>
            </a:r>
          </a:p>
        </p:txBody>
      </p:sp>
    </p:spTree>
    <p:extLst>
      <p:ext uri="{BB962C8B-B14F-4D97-AF65-F5344CB8AC3E}">
        <p14:creationId xmlns:p14="http://schemas.microsoft.com/office/powerpoint/2010/main" val="1147799567"/>
      </p:ext>
    </p:extLst>
  </p:cSld>
</p:sld>
</file>

<file path=ppt/slides/slide4.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1145E9BD-8F8F-4703-8F48-32CE86069B3A}"/>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8836273D-A364-49BF-BE4A-6D7E7C43FA00}"/>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C350AF2A-2D27-4449-B704-E5DEF03A3257}"/>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78ED33FB-E3C9-4074-ADE7-6E90E3938CE9}"/>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03B6501F-F547-45EB-AE31-3AAEB45D1C1C}"/>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Daily graphical abstract</a:t>
            </a:r>
          </a:p>
        </p:txBody>
      </p:sp>
      <p:sp>
        <p:nvSpPr>
          <p:cNvPr id="6" name="">
            <a:extLst xmlns:a="http://schemas.openxmlformats.org/drawingml/2006/main">
              <a:ext uri="{FF2B5EF4-FFF2-40B4-BE49-F238E27FC236}">
                <a16:creationId xmlns:a16="http://schemas.microsoft.com/office/drawing/2014/main" id="{E43E3C58-561E-4160-9D25-BE94F56DDCEC}"/>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4/13</a:t>
            </a:r>
          </a:p>
        </p:txBody>
      </p:sp>
      <p:sp>
        <p:nvSpPr>
          <p:cNvPr id="7" name="">
            <a:extLst xmlns:a="http://schemas.openxmlformats.org/drawingml/2006/main">
              <a:ext uri="{FF2B5EF4-FFF2-40B4-BE49-F238E27FC236}">
                <a16:creationId xmlns:a16="http://schemas.microsoft.com/office/drawing/2014/main" id="{95E506BE-BA9E-4B34-A08E-4F1C64694094}"/>
              </a:ext>
            </a:extLst>
          </p:cNvPr>
          <p:cNvSpPr>
            <a:spLocks xmlns:a="http://schemas.openxmlformats.org/drawingml/2006/main" noGrp="1"/>
          </p:cNvSpPr>
          <p:nvPr/>
        </p:nvSpPr>
        <p:spPr>
          <a:xfrm xmlns:a="http://schemas.openxmlformats.org/drawingml/2006/main">
            <a:off x="571500" y="952500"/>
            <a:ext cx="104775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2000"/>
              </a:lnSpc>
              <a:buNone/>
              <a:defRPr sz="3375" b="1">
                <a:solidFill>
                  <a:srgbClr val="F7FCF9"/>
                </a:solidFill>
              </a:defRPr>
            </a:pPr>
            <a:r>
              <a:rPr sz="3375" b="1">
                <a:solidFill>
                  <a:srgbClr val="F7FCF9"/>
                </a:solidFill>
              </a:rPr>
              <a:t>Today's take-home</a:t>
            </a:r>
          </a:p>
        </p:txBody>
      </p:sp>
      <p:sp>
        <p:nvSpPr>
          <p:cNvPr id="8" name="">
            <a:extLst xmlns:a="http://schemas.openxmlformats.org/drawingml/2006/main">
              <a:ext uri="{FF2B5EF4-FFF2-40B4-BE49-F238E27FC236}">
                <a16:creationId xmlns:a16="http://schemas.microsoft.com/office/drawing/2014/main" id="{CB754359-5643-46A2-A99A-A607583FFFB5}"/>
              </a:ext>
            </a:extLst>
          </p:cNvPr>
          <p:cNvSpPr>
            <a:spLocks xmlns:a="http://schemas.openxmlformats.org/drawingml/2006/main" noGrp="1"/>
          </p:cNvSpPr>
          <p:nvPr/>
        </p:nvSpPr>
        <p:spPr>
          <a:xfrm xmlns:a="http://schemas.openxmlformats.org/drawingml/2006/main">
            <a:off x="590550" y="1952625"/>
            <a:ext cx="10287000" cy="552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10000"/>
              </a:lnSpc>
              <a:buNone/>
              <a:defRPr sz="1650">
                <a:solidFill>
                  <a:srgbClr val="2FD27A"/>
                </a:solidFill>
              </a:defRPr>
            </a:pPr>
            <a:r>
              <a:rPr sz="1650">
                <a:solidFill>
                  <a:srgbClr val="2FD27A"/>
                </a:solidFill>
              </a:rPr>
              <a:t>A cleft is not a missing instruction by itself. It is evidence that a specific developmental join did not finish in its critical window.</a:t>
            </a:r>
          </a:p>
        </p:txBody>
      </p:sp>
      <p:sp>
        <p:nvSpPr>
          <p:cNvPr id="9" name="">
            <a:extLst xmlns:a="http://schemas.openxmlformats.org/drawingml/2006/main">
              <a:ext uri="{FF2B5EF4-FFF2-40B4-BE49-F238E27FC236}">
                <a16:creationId xmlns:a16="http://schemas.microsoft.com/office/drawing/2014/main" id="{9FFA8CAB-606D-4217-8BB5-DFDC644FE5EF}"/>
              </a:ext>
            </a:extLst>
          </p:cNvPr>
          <p:cNvSpPr>
            <a:spLocks xmlns:a="http://schemas.openxmlformats.org/drawingml/2006/main" noGrp="1"/>
          </p:cNvSpPr>
          <p:nvPr/>
        </p:nvSpPr>
        <p:spPr>
          <a:xfrm xmlns:a="http://schemas.openxmlformats.org/drawingml/2006/main">
            <a:off x="2000250" y="3000375"/>
            <a:ext cx="2381250" cy="1428750"/>
          </a:xfrm>
          <a:prstGeom xmlns:a="http://schemas.openxmlformats.org/drawingml/2006/main" prst="roundRect">
            <a:avLst>
              <a:gd name="adj" fmla="val 5333"/>
            </a:avLst>
          </a:prstGeom>
          <a:solidFill xmlns:a="http://schemas.openxmlformats.org/drawingml/2006/main">
            <a:srgbClr val="123C2A"/>
          </a:solidFill>
          <a:ln xmlns:a="http://schemas.openxmlformats.org/drawingml/2006/main" w="9525">
            <a:solidFill>
              <a:srgbClr val="2FD27A"/>
            </a:solidFill>
            <a:prstDash val="solid"/>
          </a:ln>
        </p:spPr>
      </p:sp>
      <p:sp>
        <p:nvSpPr>
          <p:cNvPr id="10" name="">
            <a:extLst xmlns:a="http://schemas.openxmlformats.org/drawingml/2006/main">
              <a:ext uri="{FF2B5EF4-FFF2-40B4-BE49-F238E27FC236}">
                <a16:creationId xmlns:a16="http://schemas.microsoft.com/office/drawing/2014/main" id="{29DCCAAF-A189-4D33-8FF4-04BCFAE3C74F}"/>
              </a:ext>
            </a:extLst>
          </p:cNvPr>
          <p:cNvSpPr>
            <a:spLocks xmlns:a="http://schemas.openxmlformats.org/drawingml/2006/main" noGrp="1"/>
          </p:cNvSpPr>
          <p:nvPr/>
        </p:nvSpPr>
        <p:spPr>
          <a:xfrm xmlns:a="http://schemas.openxmlformats.org/drawingml/2006/main">
            <a:off x="2209800" y="3190875"/>
            <a:ext cx="1962150" cy="1047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425" b="1">
                <a:solidFill>
                  <a:srgbClr val="F7FCF9"/>
                </a:solidFill>
              </a:defRPr>
            </a:pPr>
            <a:r>
              <a:rPr sz="1425" b="1">
                <a:solidFill>
                  <a:srgbClr val="F7FCF9"/>
                </a:solidFill>
              </a:rPr>
              <a:t>Edges grow</a:t>
            </a:r>
          </a:p>
        </p:txBody>
      </p:sp>
      <p:sp>
        <p:nvSpPr>
          <p:cNvPr id="11" name="">
            <a:extLst xmlns:a="http://schemas.openxmlformats.org/drawingml/2006/main">
              <a:ext uri="{FF2B5EF4-FFF2-40B4-BE49-F238E27FC236}">
                <a16:creationId xmlns:a16="http://schemas.microsoft.com/office/drawing/2014/main" id="{86EA1E15-04EA-485F-89FD-C774E123E59F}"/>
              </a:ext>
            </a:extLst>
          </p:cNvPr>
          <p:cNvSpPr>
            <a:spLocks xmlns:a="http://schemas.openxmlformats.org/drawingml/2006/main" noGrp="1"/>
          </p:cNvSpPr>
          <p:nvPr/>
        </p:nvSpPr>
        <p:spPr>
          <a:xfrm xmlns:a="http://schemas.openxmlformats.org/drawingml/2006/main">
            <a:off x="4448175" y="3571875"/>
            <a:ext cx="619125" cy="323850"/>
          </a:xfrm>
          <a:prstGeom xmlns:a="http://schemas.openxmlformats.org/drawingml/2006/main" prst="rightArrow">
            <a:avLst/>
          </a:prstGeom>
          <a:solidFill xmlns:a="http://schemas.openxmlformats.org/drawingml/2006/main">
            <a:srgbClr val="F5C542"/>
          </a:solidFill>
          <a:ln xmlns:a="http://schemas.openxmlformats.org/drawingml/2006/main" w="9525">
            <a:solidFill>
              <a:srgbClr val="F5C542"/>
            </a:solidFill>
            <a:prstDash val="solid"/>
          </a:ln>
        </p:spPr>
      </p:sp>
      <p:sp>
        <p:nvSpPr>
          <p:cNvPr id="12" name="">
            <a:extLst xmlns:a="http://schemas.openxmlformats.org/drawingml/2006/main">
              <a:ext uri="{FF2B5EF4-FFF2-40B4-BE49-F238E27FC236}">
                <a16:creationId xmlns:a16="http://schemas.microsoft.com/office/drawing/2014/main" id="{63381E33-48F1-435F-B659-549DA29CE489}"/>
              </a:ext>
            </a:extLst>
          </p:cNvPr>
          <p:cNvSpPr>
            <a:spLocks xmlns:a="http://schemas.openxmlformats.org/drawingml/2006/main" noGrp="1"/>
          </p:cNvSpPr>
          <p:nvPr/>
        </p:nvSpPr>
        <p:spPr>
          <a:xfrm xmlns:a="http://schemas.openxmlformats.org/drawingml/2006/main">
            <a:off x="4905375" y="3000375"/>
            <a:ext cx="2381250" cy="1428750"/>
          </a:xfrm>
          <a:prstGeom xmlns:a="http://schemas.openxmlformats.org/drawingml/2006/main" prst="roundRect">
            <a:avLst>
              <a:gd name="adj" fmla="val 5333"/>
            </a:avLst>
          </a:prstGeom>
          <a:solidFill xmlns:a="http://schemas.openxmlformats.org/drawingml/2006/main">
            <a:srgbClr val="123C2A"/>
          </a:solidFill>
          <a:ln xmlns:a="http://schemas.openxmlformats.org/drawingml/2006/main" w="9525">
            <a:solidFill>
              <a:srgbClr val="2FD27A"/>
            </a:solidFill>
            <a:prstDash val="solid"/>
          </a:ln>
        </p:spPr>
      </p:sp>
      <p:sp>
        <p:nvSpPr>
          <p:cNvPr id="13" name="">
            <a:extLst xmlns:a="http://schemas.openxmlformats.org/drawingml/2006/main">
              <a:ext uri="{FF2B5EF4-FFF2-40B4-BE49-F238E27FC236}">
                <a16:creationId xmlns:a16="http://schemas.microsoft.com/office/drawing/2014/main" id="{A34E4586-6EB0-4F60-98F4-7E8CEF92326E}"/>
              </a:ext>
            </a:extLst>
          </p:cNvPr>
          <p:cNvSpPr>
            <a:spLocks xmlns:a="http://schemas.openxmlformats.org/drawingml/2006/main" noGrp="1"/>
          </p:cNvSpPr>
          <p:nvPr/>
        </p:nvSpPr>
        <p:spPr>
          <a:xfrm xmlns:a="http://schemas.openxmlformats.org/drawingml/2006/main">
            <a:off x="5114925" y="3190875"/>
            <a:ext cx="1962150" cy="1047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425" b="1">
                <a:solidFill>
                  <a:srgbClr val="F7FCF9"/>
                </a:solidFill>
              </a:defRPr>
            </a:pPr>
            <a:r>
              <a:rPr sz="1425" b="1">
                <a:solidFill>
                  <a:srgbClr val="F7FCF9"/>
                </a:solidFill>
              </a:rPr>
              <a:t>Edges meet</a:t>
            </a:r>
          </a:p>
        </p:txBody>
      </p:sp>
      <p:sp>
        <p:nvSpPr>
          <p:cNvPr id="14" name="">
            <a:extLst xmlns:a="http://schemas.openxmlformats.org/drawingml/2006/main">
              <a:ext uri="{FF2B5EF4-FFF2-40B4-BE49-F238E27FC236}">
                <a16:creationId xmlns:a16="http://schemas.microsoft.com/office/drawing/2014/main" id="{CBF1D18C-37B0-44C9-9FE7-0FA77C48B053}"/>
              </a:ext>
            </a:extLst>
          </p:cNvPr>
          <p:cNvSpPr>
            <a:spLocks xmlns:a="http://schemas.openxmlformats.org/drawingml/2006/main" noGrp="1"/>
          </p:cNvSpPr>
          <p:nvPr/>
        </p:nvSpPr>
        <p:spPr>
          <a:xfrm xmlns:a="http://schemas.openxmlformats.org/drawingml/2006/main">
            <a:off x="7353300" y="3571875"/>
            <a:ext cx="619125" cy="323850"/>
          </a:xfrm>
          <a:prstGeom xmlns:a="http://schemas.openxmlformats.org/drawingml/2006/main" prst="rightArrow">
            <a:avLst/>
          </a:prstGeom>
          <a:solidFill xmlns:a="http://schemas.openxmlformats.org/drawingml/2006/main">
            <a:srgbClr val="F5C542"/>
          </a:solidFill>
          <a:ln xmlns:a="http://schemas.openxmlformats.org/drawingml/2006/main" w="9525">
            <a:solidFill>
              <a:srgbClr val="F5C542"/>
            </a:solidFill>
            <a:prstDash val="solid"/>
          </a:ln>
        </p:spPr>
      </p:sp>
      <p:sp>
        <p:nvSpPr>
          <p:cNvPr id="15" name="">
            <a:extLst xmlns:a="http://schemas.openxmlformats.org/drawingml/2006/main">
              <a:ext uri="{FF2B5EF4-FFF2-40B4-BE49-F238E27FC236}">
                <a16:creationId xmlns:a16="http://schemas.microsoft.com/office/drawing/2014/main" id="{3E465140-CA11-41AC-AA56-F4B53812735D}"/>
              </a:ext>
            </a:extLst>
          </p:cNvPr>
          <p:cNvSpPr>
            <a:spLocks xmlns:a="http://schemas.openxmlformats.org/drawingml/2006/main" noGrp="1"/>
          </p:cNvSpPr>
          <p:nvPr/>
        </p:nvSpPr>
        <p:spPr>
          <a:xfrm xmlns:a="http://schemas.openxmlformats.org/drawingml/2006/main">
            <a:off x="7810500" y="3000375"/>
            <a:ext cx="2381250" cy="1428750"/>
          </a:xfrm>
          <a:prstGeom xmlns:a="http://schemas.openxmlformats.org/drawingml/2006/main" prst="roundRect">
            <a:avLst>
              <a:gd name="adj" fmla="val 5333"/>
            </a:avLst>
          </a:prstGeom>
          <a:solidFill xmlns:a="http://schemas.openxmlformats.org/drawingml/2006/main">
            <a:srgbClr val="2FD27A"/>
          </a:solidFill>
          <a:ln xmlns:a="http://schemas.openxmlformats.org/drawingml/2006/main" w="9525">
            <a:solidFill>
              <a:srgbClr val="2FD27A"/>
            </a:solidFill>
            <a:prstDash val="solid"/>
          </a:ln>
        </p:spPr>
      </p:sp>
      <p:sp>
        <p:nvSpPr>
          <p:cNvPr id="16" name="">
            <a:extLst xmlns:a="http://schemas.openxmlformats.org/drawingml/2006/main">
              <a:ext uri="{FF2B5EF4-FFF2-40B4-BE49-F238E27FC236}">
                <a16:creationId xmlns:a16="http://schemas.microsoft.com/office/drawing/2014/main" id="{B12BE5E5-9C96-4813-8D37-B70B9719C1AB}"/>
              </a:ext>
            </a:extLst>
          </p:cNvPr>
          <p:cNvSpPr>
            <a:spLocks xmlns:a="http://schemas.openxmlformats.org/drawingml/2006/main" noGrp="1"/>
          </p:cNvSpPr>
          <p:nvPr/>
        </p:nvSpPr>
        <p:spPr>
          <a:xfrm xmlns:a="http://schemas.openxmlformats.org/drawingml/2006/main">
            <a:off x="8020050" y="3190875"/>
            <a:ext cx="1962150" cy="1047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425" b="1">
                <a:solidFill>
                  <a:srgbClr val="F7FCF9"/>
                </a:solidFill>
              </a:defRPr>
            </a:pPr>
            <a:r>
              <a:rPr sz="1425" b="1">
                <a:solidFill>
                  <a:srgbClr val="F7FCF9"/>
                </a:solidFill>
              </a:rPr>
              <a:t>Fusion completes or an opening remains</a:t>
            </a:r>
          </a:p>
        </p:txBody>
      </p:sp>
      <p:sp>
        <p:nvSpPr>
          <p:cNvPr id="17" name="">
            <a:extLst xmlns:a="http://schemas.openxmlformats.org/drawingml/2006/main">
              <a:ext uri="{FF2B5EF4-FFF2-40B4-BE49-F238E27FC236}">
                <a16:creationId xmlns:a16="http://schemas.microsoft.com/office/drawing/2014/main" id="{821E9BCA-C52C-4367-986B-9649A7A7874B}"/>
              </a:ext>
            </a:extLst>
          </p:cNvPr>
          <p:cNvSpPr>
            <a:spLocks xmlns:a="http://schemas.openxmlformats.org/drawingml/2006/main" noGrp="1"/>
          </p:cNvSpPr>
          <p:nvPr/>
        </p:nvSpPr>
        <p:spPr>
          <a:xfrm xmlns:a="http://schemas.openxmlformats.org/drawingml/2006/main">
            <a:off x="590550" y="5715000"/>
            <a:ext cx="102870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10000"/>
              </a:lnSpc>
              <a:buNone/>
              <a:defRPr sz="1200" i="1">
                <a:solidFill>
                  <a:srgbClr val="CDE9DA"/>
                </a:solidFill>
              </a:defRPr>
            </a:pPr>
            <a:r>
              <a:rPr sz="1200" i="1">
                <a:solidFill>
                  <a:srgbClr val="CDE9DA"/>
                </a:solidFill>
              </a:rPr>
              <a:t>Say this aloud: A cleft is not a missing instruction by itself. It is evidence that a specific developmental join did not finish in its critical window.</a:t>
            </a:r>
          </a:p>
        </p:txBody>
      </p:sp>
    </p:spTree>
    <p:extLst>
      <p:ext uri="{BB962C8B-B14F-4D97-AF65-F5344CB8AC3E}">
        <p14:creationId xmlns:p14="http://schemas.microsoft.com/office/powerpoint/2010/main" val="408096779"/>
      </p:ext>
    </p:extLst>
  </p:cSld>
</p:sld>
</file>

<file path=ppt/slides/slide5.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18F5F70B-B868-4498-A5D0-C9DC2C91010D}"/>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928A75F3-7C94-4913-9267-6AA4BDB2CE25}"/>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E9621109-D11B-4B7D-AEF3-FBCBB7423FE5}"/>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8AB08243-DC96-44E5-90EE-74F8FA887316}"/>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74776C82-8532-4C62-8835-171580FFBD9E}"/>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Analogy picture: observe before explaining</a:t>
            </a:r>
          </a:p>
        </p:txBody>
      </p:sp>
      <p:sp>
        <p:nvSpPr>
          <p:cNvPr id="6" name="">
            <a:extLst xmlns:a="http://schemas.openxmlformats.org/drawingml/2006/main">
              <a:ext uri="{FF2B5EF4-FFF2-40B4-BE49-F238E27FC236}">
                <a16:creationId xmlns:a16="http://schemas.microsoft.com/office/drawing/2014/main" id="{8B46D009-B1C8-4334-AA6F-CC695BF7E8AC}"/>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5/13</a:t>
            </a:r>
          </a:p>
        </p:txBody>
      </p:sp>
      <p:sp>
        <p:nvSpPr>
          <p:cNvPr id="7" name="">
            <a:extLst xmlns:a="http://schemas.openxmlformats.org/drawingml/2006/main">
              <a:ext uri="{FF2B5EF4-FFF2-40B4-BE49-F238E27FC236}">
                <a16:creationId xmlns:a16="http://schemas.microsoft.com/office/drawing/2014/main" id="{D6FBCAE8-A088-4EAE-A0AD-A1481C714985}"/>
              </a:ext>
            </a:extLst>
          </p:cNvPr>
          <p:cNvSpPr>
            <a:spLocks xmlns:a="http://schemas.openxmlformats.org/drawingml/2006/main" noGrp="1"/>
          </p:cNvSpPr>
          <p:nvPr/>
        </p:nvSpPr>
        <p:spPr>
          <a:xfrm xmlns:a="http://schemas.openxmlformats.org/drawingml/2006/main">
            <a:off x="571500" y="952500"/>
            <a:ext cx="4000500" cy="13335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5000"/>
              </a:lnSpc>
              <a:buNone/>
              <a:defRPr sz="2400" b="1">
                <a:solidFill>
                  <a:srgbClr val="F7FCF9"/>
                </a:solidFill>
              </a:defRPr>
            </a:pPr>
            <a:r>
              <a:rPr sz="2400" b="1">
                <a:solidFill>
                  <a:srgbClr val="F7FCF9"/>
                </a:solidFill>
              </a:rPr>
              <a:t>Study the a zipper is not closed because one tooth did not engage at the right time. the opening is a clue to the step that failed.</a:t>
            </a:r>
          </a:p>
        </p:txBody>
      </p:sp>
      <p:pic>
        <p:nvPicPr>
          <p:cNvPr id="17" name=""/>
          <p:cNvPicPr>
            <a:picLocks xmlns:a="http://schemas.openxmlformats.org/drawingml/2006/main" noChangeAspect="1"/>
          </p:cNvPicPr>
          <p:nvPr/>
        </p:nvPicPr>
        <p:blipFill>
          <a:blip xmlns:r="http://schemas.openxmlformats.org/officeDocument/2006/relationships" xmlns:a="http://schemas.openxmlformats.org/drawingml/2006/main" r:embed="R32d69796c7c04445"/>
          <a:srcRect xmlns:a="http://schemas.openxmlformats.org/drawingml/2006/main" l="935" t="0" r="935" b="0"/>
          <a:stretch xmlns:a="http://schemas.openxmlformats.org/drawingml/2006/main">
            <a:fillRect l="0" t="0" r="0" b="0"/>
          </a:stretch>
        </p:blipFill>
        <p:spPr>
          <a:xfrm xmlns:a="http://schemas.openxmlformats.org/drawingml/2006/main">
            <a:off x="4953000" y="1600200"/>
            <a:ext cx="6477000" cy="3714750"/>
          </a:xfrm>
          <a:prstGeom xmlns:a="http://schemas.openxmlformats.org/drawingml/2006/main" prst="roundRect">
            <a:avLst>
              <a:gd name="adj" fmla="val 3077"/>
            </a:avLst>
          </a:prstGeom>
        </p:spPr>
      </p:pic>
      <p:sp>
        <p:nvSpPr>
          <p:cNvPr id="9" name="">
            <a:extLst xmlns:a="http://schemas.openxmlformats.org/drawingml/2006/main">
              <a:ext uri="{FF2B5EF4-FFF2-40B4-BE49-F238E27FC236}">
                <a16:creationId xmlns:a16="http://schemas.microsoft.com/office/drawing/2014/main" id="{8CA0B807-EB68-4050-AF16-2078A19078A2}"/>
              </a:ext>
            </a:extLst>
          </p:cNvPr>
          <p:cNvSpPr>
            <a:spLocks xmlns:a="http://schemas.openxmlformats.org/drawingml/2006/main" noGrp="1"/>
          </p:cNvSpPr>
          <p:nvPr/>
        </p:nvSpPr>
        <p:spPr>
          <a:xfrm xmlns:a="http://schemas.openxmlformats.org/drawingml/2006/main">
            <a:off x="571500" y="3143250"/>
            <a:ext cx="3857625" cy="7620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04000"/>
              </a:lnSpc>
              <a:buNone/>
              <a:defRPr sz="1725">
                <a:solidFill>
                  <a:srgbClr val="2FD27A"/>
                </a:solidFill>
              </a:defRPr>
            </a:pPr>
            <a:r>
              <a:rPr sz="1725">
                <a:solidFill>
                  <a:srgbClr val="2FD27A"/>
                </a:solidFill>
              </a:rPr>
              <a:t>Do not name the biology yet. Describe only what you see.</a:t>
            </a:r>
          </a:p>
        </p:txBody>
      </p:sp>
    </p:spTree>
    <p:extLst>
      <p:ext uri="{BB962C8B-B14F-4D97-AF65-F5344CB8AC3E}">
        <p14:creationId xmlns:p14="http://schemas.microsoft.com/office/powerpoint/2010/main" val="1517730059"/>
      </p:ext>
    </p:extLst>
  </p:cSld>
</p:sld>
</file>

<file path=ppt/slides/slide6.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C19278CF-22D7-4E7C-BB14-2261248CCE2C}"/>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4198B1B9-B2B1-41E0-A47A-3000501026BE}"/>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293F9B58-55E1-492C-B602-9454B36B7C89}"/>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C016D113-6C97-4BDA-89CD-3D87D0540F31}"/>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942894A0-CE23-4852-B978-6F741DDC8007}"/>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Socratic inquiry: students create the rule</a:t>
            </a:r>
          </a:p>
        </p:txBody>
      </p:sp>
      <p:sp>
        <p:nvSpPr>
          <p:cNvPr id="6" name="">
            <a:extLst xmlns:a="http://schemas.openxmlformats.org/drawingml/2006/main">
              <a:ext uri="{FF2B5EF4-FFF2-40B4-BE49-F238E27FC236}">
                <a16:creationId xmlns:a16="http://schemas.microsoft.com/office/drawing/2014/main" id="{2A3D95E3-0E0D-4193-9202-EBE0AD8FFE80}"/>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6/13</a:t>
            </a:r>
          </a:p>
        </p:txBody>
      </p:sp>
      <p:sp>
        <p:nvSpPr>
          <p:cNvPr id="7" name="">
            <a:extLst xmlns:a="http://schemas.openxmlformats.org/drawingml/2006/main">
              <a:ext uri="{FF2B5EF4-FFF2-40B4-BE49-F238E27FC236}">
                <a16:creationId xmlns:a16="http://schemas.microsoft.com/office/drawing/2014/main" id="{BB7BB663-E020-4E01-BE83-FBEBB2D0F4FA}"/>
              </a:ext>
            </a:extLst>
          </p:cNvPr>
          <p:cNvSpPr>
            <a:spLocks xmlns:a="http://schemas.openxmlformats.org/drawingml/2006/main" noGrp="1"/>
          </p:cNvSpPr>
          <p:nvPr/>
        </p:nvSpPr>
        <p:spPr>
          <a:xfrm xmlns:a="http://schemas.openxmlformats.org/drawingml/2006/main">
            <a:off x="571500" y="952500"/>
            <a:ext cx="104775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2000"/>
              </a:lnSpc>
              <a:buNone/>
              <a:defRPr sz="3375" b="1">
                <a:solidFill>
                  <a:srgbClr val="F7FCF9"/>
                </a:solidFill>
              </a:defRPr>
            </a:pPr>
            <a:r>
              <a:rPr sz="3375" b="1">
                <a:solidFill>
                  <a:srgbClr val="F7FCF9"/>
                </a:solidFill>
              </a:rPr>
              <a:t>What does the picture make you notice?</a:t>
            </a:r>
          </a:p>
        </p:txBody>
      </p:sp>
      <p:pic>
        <p:nvPicPr>
          <p:cNvPr id="18" name=""/>
          <p:cNvPicPr>
            <a:picLocks xmlns:a="http://schemas.openxmlformats.org/drawingml/2006/main" noChangeAspect="1"/>
          </p:cNvPicPr>
          <p:nvPr/>
        </p:nvPicPr>
        <p:blipFill>
          <a:blip xmlns:r="http://schemas.openxmlformats.org/officeDocument/2006/relationships" xmlns:a="http://schemas.openxmlformats.org/drawingml/2006/main" r:embed="Rf99a7e3d52fe47bd"/>
          <a:srcRect xmlns:a="http://schemas.openxmlformats.org/drawingml/2006/main" l="935" t="0" r="935" b="0"/>
          <a:stretch xmlns:a="http://schemas.openxmlformats.org/drawingml/2006/main">
            <a:fillRect l="0" t="0" r="0" b="0"/>
          </a:stretch>
        </p:blipFill>
        <p:spPr>
          <a:xfrm xmlns:a="http://schemas.openxmlformats.org/drawingml/2006/main">
            <a:off x="4953000" y="1600200"/>
            <a:ext cx="6477000" cy="3714750"/>
          </a:xfrm>
          <a:prstGeom xmlns:a="http://schemas.openxmlformats.org/drawingml/2006/main" prst="roundRect">
            <a:avLst>
              <a:gd name="adj" fmla="val 3077"/>
            </a:avLst>
          </a:prstGeom>
        </p:spPr>
      </p:pic>
      <p:sp>
        <p:nvSpPr>
          <p:cNvPr id="9" name="">
            <a:extLst xmlns:a="http://schemas.openxmlformats.org/drawingml/2006/main">
              <a:ext uri="{FF2B5EF4-FFF2-40B4-BE49-F238E27FC236}">
                <a16:creationId xmlns:a16="http://schemas.microsoft.com/office/drawing/2014/main" id="{1A026616-DF51-484B-A78C-3DEF2EFED1B9}"/>
              </a:ext>
            </a:extLst>
          </p:cNvPr>
          <p:cNvSpPr>
            <a:spLocks xmlns:a="http://schemas.openxmlformats.org/drawingml/2006/main" noGrp="1"/>
          </p:cNvSpPr>
          <p:nvPr/>
        </p:nvSpPr>
        <p:spPr>
          <a:xfrm xmlns:a="http://schemas.openxmlformats.org/drawingml/2006/main">
            <a:off x="571500" y="2524125"/>
            <a:ext cx="3952875" cy="2952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08000"/>
              </a:lnSpc>
              <a:buNone/>
              <a:defRPr sz="1500">
                <a:solidFill>
                  <a:srgbClr val="F7FCF9"/>
                </a:solidFill>
              </a:defRPr>
            </a:pPr>
            <a:r>
              <a:rPr sz="1500">
                <a:solidFill>
                  <a:srgbClr val="F7FCF9"/>
                </a:solidFill>
              </a:rPr>
              <a:t>•  Which parts must meet for the zipper to close?</a:t>
            </a:r>
          </a:p>
          <a:p xmlns:a="http://schemas.openxmlformats.org/drawingml/2006/main">
            <a:r>
              <a:t/>
            </a:r>
          </a:p>
          <a:p xmlns:a="http://schemas.openxmlformats.org/drawingml/2006/main">
            <a:pPr>
              <a:lnSpc>
                <a:spcPct val="108000"/>
              </a:lnSpc>
              <a:buNone/>
              <a:defRPr sz="1500">
                <a:solidFill>
                  <a:srgbClr val="F7FCF9"/>
                </a:solidFill>
              </a:defRPr>
            </a:pPr>
            <a:r>
              <a:rPr sz="1500">
                <a:solidFill>
                  <a:srgbClr val="F7FCF9"/>
                </a:solidFill>
              </a:rPr>
              <a:t>•  What does the remaining opening tell you?</a:t>
            </a:r>
          </a:p>
          <a:p xmlns:a="http://schemas.openxmlformats.org/drawingml/2006/main">
            <a:r>
              <a:t/>
            </a:r>
          </a:p>
          <a:p xmlns:a="http://schemas.openxmlformats.org/drawingml/2006/main">
            <a:pPr>
              <a:lnSpc>
                <a:spcPct val="108000"/>
              </a:lnSpc>
              <a:buNone/>
              <a:defRPr sz="1500">
                <a:solidFill>
                  <a:srgbClr val="F7FCF9"/>
                </a:solidFill>
              </a:defRPr>
            </a:pPr>
            <a:r>
              <a:rPr sz="1500">
                <a:solidFill>
                  <a:srgbClr val="F7FCF9"/>
                </a:solidFill>
              </a:rPr>
              <a:t>•  Could more pulling fix every kind of zipper failure?</a:t>
            </a:r>
          </a:p>
        </p:txBody>
      </p:sp>
      <p:sp>
        <p:nvSpPr>
          <p:cNvPr id="10" name="">
            <a:extLst xmlns:a="http://schemas.openxmlformats.org/drawingml/2006/main">
              <a:ext uri="{FF2B5EF4-FFF2-40B4-BE49-F238E27FC236}">
                <a16:creationId xmlns:a16="http://schemas.microsoft.com/office/drawing/2014/main" id="{11ADD248-1E1A-48B6-8BD9-04D08BF1993C}"/>
              </a:ext>
            </a:extLst>
          </p:cNvPr>
          <p:cNvSpPr>
            <a:spLocks xmlns:a="http://schemas.openxmlformats.org/drawingml/2006/main" noGrp="1"/>
          </p:cNvSpPr>
          <p:nvPr/>
        </p:nvSpPr>
        <p:spPr>
          <a:xfrm xmlns:a="http://schemas.openxmlformats.org/drawingml/2006/main">
            <a:off x="590550" y="5715000"/>
            <a:ext cx="102870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10000"/>
              </a:lnSpc>
              <a:buNone/>
              <a:defRPr sz="1200" i="1">
                <a:solidFill>
                  <a:srgbClr val="CDE9DA"/>
                </a:solidFill>
              </a:defRPr>
            </a:pPr>
            <a:r>
              <a:rPr sz="1200" i="1">
                <a:solidFill>
                  <a:srgbClr val="CDE9DA"/>
                </a:solidFill>
              </a:rPr>
              <a:t>Teacher move: collect observations first. Delay the biological vocabulary until students state the pattern.</a:t>
            </a:r>
          </a:p>
        </p:txBody>
      </p:sp>
    </p:spTree>
    <p:extLst>
      <p:ext uri="{BB962C8B-B14F-4D97-AF65-F5344CB8AC3E}">
        <p14:creationId xmlns:p14="http://schemas.microsoft.com/office/powerpoint/2010/main" val="1642047047"/>
      </p:ext>
    </p:extLst>
  </p:cSld>
</p:sld>
</file>

<file path=ppt/slides/slide7.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D3E0488A-F27B-4469-B0C1-407C09D45D39}"/>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054C23D6-40FA-401F-A835-2210A3C80B30}"/>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1E8C0D81-85BF-4486-84F1-44EC7DA5FFD2}"/>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06830138-27A7-4B37-B8FC-60C207E1227E}"/>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85B2EA32-7ECF-4ED2-8946-AF5F4770E2FB}"/>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Socratic inquiry: name the rule together</a:t>
            </a:r>
          </a:p>
        </p:txBody>
      </p:sp>
      <p:sp>
        <p:nvSpPr>
          <p:cNvPr id="6" name="">
            <a:extLst xmlns:a="http://schemas.openxmlformats.org/drawingml/2006/main">
              <a:ext uri="{FF2B5EF4-FFF2-40B4-BE49-F238E27FC236}">
                <a16:creationId xmlns:a16="http://schemas.microsoft.com/office/drawing/2014/main" id="{E9221183-F1AC-4E47-AE76-B00B3E9F74CF}"/>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7/13</a:t>
            </a:r>
          </a:p>
        </p:txBody>
      </p:sp>
      <p:sp>
        <p:nvSpPr>
          <p:cNvPr id="7" name="">
            <a:extLst xmlns:a="http://schemas.openxmlformats.org/drawingml/2006/main">
              <a:ext uri="{FF2B5EF4-FFF2-40B4-BE49-F238E27FC236}">
                <a16:creationId xmlns:a16="http://schemas.microsoft.com/office/drawing/2014/main" id="{670EBAA4-DBAF-4BDC-9F14-4336EC7655DD}"/>
              </a:ext>
            </a:extLst>
          </p:cNvPr>
          <p:cNvSpPr>
            <a:spLocks xmlns:a="http://schemas.openxmlformats.org/drawingml/2006/main" noGrp="1"/>
          </p:cNvSpPr>
          <p:nvPr/>
        </p:nvSpPr>
        <p:spPr>
          <a:xfrm xmlns:a="http://schemas.openxmlformats.org/drawingml/2006/main">
            <a:off x="571500" y="952500"/>
            <a:ext cx="104775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2000"/>
              </a:lnSpc>
              <a:buNone/>
              <a:defRPr sz="3375" b="1">
                <a:solidFill>
                  <a:srgbClr val="F7FCF9"/>
                </a:solidFill>
              </a:defRPr>
            </a:pPr>
            <a:r>
              <a:rPr sz="3375" b="1">
                <a:solidFill>
                  <a:srgbClr val="F7FCF9"/>
                </a:solidFill>
              </a:rPr>
              <a:t>Turn your observations into rules</a:t>
            </a:r>
          </a:p>
        </p:txBody>
      </p:sp>
      <p:sp>
        <p:nvSpPr>
          <p:cNvPr id="8" name="">
            <a:extLst xmlns:a="http://schemas.openxmlformats.org/drawingml/2006/main">
              <a:ext uri="{FF2B5EF4-FFF2-40B4-BE49-F238E27FC236}">
                <a16:creationId xmlns:a16="http://schemas.microsoft.com/office/drawing/2014/main" id="{38889B4C-29E4-4B17-8B79-E238D7B8B885}"/>
              </a:ext>
            </a:extLst>
          </p:cNvPr>
          <p:cNvSpPr>
            <a:spLocks xmlns:a="http://schemas.openxmlformats.org/drawingml/2006/main" noGrp="1"/>
          </p:cNvSpPr>
          <p:nvPr/>
        </p:nvSpPr>
        <p:spPr>
          <a:xfrm xmlns:a="http://schemas.openxmlformats.org/drawingml/2006/main">
            <a:off x="857250" y="2381250"/>
            <a:ext cx="10001250" cy="2952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08000"/>
              </a:lnSpc>
              <a:buNone/>
              <a:defRPr sz="1875">
                <a:solidFill>
                  <a:srgbClr val="F7FCF9"/>
                </a:solidFill>
              </a:defRPr>
            </a:pPr>
            <a:r>
              <a:rPr sz="1875">
                <a:solidFill>
                  <a:srgbClr val="F7FCF9"/>
                </a:solidFill>
              </a:rPr>
              <a:t>•  A completed join requires matching edges.</a:t>
            </a:r>
          </a:p>
          <a:p xmlns:a="http://schemas.openxmlformats.org/drawingml/2006/main">
            <a:r>
              <a:t/>
            </a:r>
          </a:p>
          <a:p xmlns:a="http://schemas.openxmlformats.org/drawingml/2006/main">
            <a:pPr>
              <a:lnSpc>
                <a:spcPct val="108000"/>
              </a:lnSpc>
              <a:buNone/>
              <a:defRPr sz="1875">
                <a:solidFill>
                  <a:srgbClr val="F7FCF9"/>
                </a:solidFill>
              </a:defRPr>
            </a:pPr>
            <a:r>
              <a:rPr sz="1875">
                <a:solidFill>
                  <a:srgbClr val="F7FCF9"/>
                </a:solidFill>
              </a:rPr>
              <a:t>•  The opening records that the joining process did not finish.</a:t>
            </a:r>
          </a:p>
          <a:p xmlns:a="http://schemas.openxmlformats.org/drawingml/2006/main">
            <a:r>
              <a:t/>
            </a:r>
          </a:p>
          <a:p xmlns:a="http://schemas.openxmlformats.org/drawingml/2006/main">
            <a:pPr>
              <a:lnSpc>
                <a:spcPct val="108000"/>
              </a:lnSpc>
              <a:buNone/>
              <a:defRPr sz="1875">
                <a:solidFill>
                  <a:srgbClr val="F7FCF9"/>
                </a:solidFill>
              </a:defRPr>
            </a:pPr>
            <a:r>
              <a:rPr sz="1875">
                <a:solidFill>
                  <a:srgbClr val="F7FCF9"/>
                </a:solidFill>
              </a:rPr>
              <a:t>•  Different upstream problems can leave a similar opening.</a:t>
            </a:r>
          </a:p>
        </p:txBody>
      </p:sp>
      <p:sp>
        <p:nvSpPr>
          <p:cNvPr id="9" name="">
            <a:extLst xmlns:a="http://schemas.openxmlformats.org/drawingml/2006/main">
              <a:ext uri="{FF2B5EF4-FFF2-40B4-BE49-F238E27FC236}">
                <a16:creationId xmlns:a16="http://schemas.microsoft.com/office/drawing/2014/main" id="{7041F253-C152-43C8-9B88-4DEA6F1F594B}"/>
              </a:ext>
            </a:extLst>
          </p:cNvPr>
          <p:cNvSpPr>
            <a:spLocks xmlns:a="http://schemas.openxmlformats.org/drawingml/2006/main" noGrp="1"/>
          </p:cNvSpPr>
          <p:nvPr/>
        </p:nvSpPr>
        <p:spPr>
          <a:xfrm xmlns:a="http://schemas.openxmlformats.org/drawingml/2006/main">
            <a:off x="590550" y="5715000"/>
            <a:ext cx="102870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10000"/>
              </a:lnSpc>
              <a:buNone/>
              <a:defRPr sz="1200" i="1">
                <a:solidFill>
                  <a:srgbClr val="CDE9DA"/>
                </a:solidFill>
              </a:defRPr>
            </a:pPr>
            <a:r>
              <a:rPr sz="1200" i="1">
                <a:solidFill>
                  <a:srgbClr val="CDE9DA"/>
                </a:solidFill>
              </a:rPr>
              <a:t>Now name the analogy. Ask students to defend each rule with a detail from the picture.</a:t>
            </a:r>
          </a:p>
        </p:txBody>
      </p:sp>
    </p:spTree>
    <p:extLst>
      <p:ext uri="{BB962C8B-B14F-4D97-AF65-F5344CB8AC3E}">
        <p14:creationId xmlns:p14="http://schemas.microsoft.com/office/powerpoint/2010/main" val="1260943072"/>
      </p:ext>
    </p:extLst>
  </p:cSld>
</p:sld>
</file>

<file path=ppt/slides/slide8.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03C8CC80-CD00-41A1-B53E-72BA72C3C2C4}"/>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7A89A4C6-B2C8-4D19-916B-F0525C671802}"/>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4EFA09BD-4611-4CD8-8D0F-A3546FEFEB79}"/>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E850ACD0-FEF8-4BD7-8413-F1310DA9E744}"/>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028E6993-6EC6-44CF-A058-EA27F02F78B4}"/>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Real biology: the analogy becomes a research question</a:t>
            </a:r>
          </a:p>
        </p:txBody>
      </p:sp>
      <p:sp>
        <p:nvSpPr>
          <p:cNvPr id="6" name="">
            <a:extLst xmlns:a="http://schemas.openxmlformats.org/drawingml/2006/main">
              <a:ext uri="{FF2B5EF4-FFF2-40B4-BE49-F238E27FC236}">
                <a16:creationId xmlns:a16="http://schemas.microsoft.com/office/drawing/2014/main" id="{F0539EB5-2B6B-46C9-A6C7-0D522F6096D8}"/>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8/13</a:t>
            </a:r>
          </a:p>
        </p:txBody>
      </p:sp>
      <p:sp>
        <p:nvSpPr>
          <p:cNvPr id="7" name="">
            <a:extLst xmlns:a="http://schemas.openxmlformats.org/drawingml/2006/main">
              <a:ext uri="{FF2B5EF4-FFF2-40B4-BE49-F238E27FC236}">
                <a16:creationId xmlns:a16="http://schemas.microsoft.com/office/drawing/2014/main" id="{A552C89F-AB41-4261-B4E8-BDC07EAE16B6}"/>
              </a:ext>
            </a:extLst>
          </p:cNvPr>
          <p:cNvSpPr>
            <a:spLocks xmlns:a="http://schemas.openxmlformats.org/drawingml/2006/main" noGrp="1"/>
          </p:cNvSpPr>
          <p:nvPr/>
        </p:nvSpPr>
        <p:spPr>
          <a:xfrm xmlns:a="http://schemas.openxmlformats.org/drawingml/2006/main">
            <a:off x="571500" y="952500"/>
            <a:ext cx="104775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2000"/>
              </a:lnSpc>
              <a:buNone/>
              <a:defRPr sz="3375" b="1">
                <a:solidFill>
                  <a:srgbClr val="F7FCF9"/>
                </a:solidFill>
              </a:defRPr>
            </a:pPr>
            <a:r>
              <a:rPr sz="3375" b="1">
                <a:solidFill>
                  <a:srgbClr val="F7FCF9"/>
                </a:solidFill>
              </a:rPr>
              <a:t>Real biology question: how can IRF6 affect a join?</a:t>
            </a:r>
          </a:p>
        </p:txBody>
      </p:sp>
      <p:sp>
        <p:nvSpPr>
          <p:cNvPr id="8" name="">
            <a:extLst xmlns:a="http://schemas.openxmlformats.org/drawingml/2006/main">
              <a:ext uri="{FF2B5EF4-FFF2-40B4-BE49-F238E27FC236}">
                <a16:creationId xmlns:a16="http://schemas.microsoft.com/office/drawing/2014/main" id="{1452F415-EC56-4877-BA5D-1B14E1FD3E4A}"/>
              </a:ext>
            </a:extLst>
          </p:cNvPr>
          <p:cNvSpPr>
            <a:spLocks xmlns:a="http://schemas.openxmlformats.org/drawingml/2006/main" noGrp="1"/>
          </p:cNvSpPr>
          <p:nvPr/>
        </p:nvSpPr>
        <p:spPr>
          <a:xfrm xmlns:a="http://schemas.openxmlformats.org/drawingml/2006/main">
            <a:off x="809625" y="2333625"/>
            <a:ext cx="4857750" cy="29527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08000"/>
              </a:lnSpc>
              <a:buNone/>
              <a:defRPr sz="1425">
                <a:solidFill>
                  <a:srgbClr val="F7FCF9"/>
                </a:solidFill>
              </a:defRPr>
            </a:pPr>
            <a:r>
              <a:rPr sz="1425">
                <a:solidFill>
                  <a:srgbClr val="F7FCF9"/>
                </a:solidFill>
              </a:rPr>
              <a:t>•  IRF6 helps regulate epithelial and periderm cell behaviors important for normal lip and palate development.</a:t>
            </a:r>
          </a:p>
          <a:p xmlns:a="http://schemas.openxmlformats.org/drawingml/2006/main">
            <a:r>
              <a:t/>
            </a:r>
          </a:p>
          <a:p xmlns:a="http://schemas.openxmlformats.org/drawingml/2006/main">
            <a:pPr>
              <a:lnSpc>
                <a:spcPct val="108000"/>
              </a:lnSpc>
              <a:buNone/>
              <a:defRPr sz="1425">
                <a:solidFill>
                  <a:srgbClr val="F7FCF9"/>
                </a:solidFill>
              </a:defRPr>
            </a:pPr>
            <a:r>
              <a:rPr sz="1425">
                <a:solidFill>
                  <a:srgbClr val="F7FCF9"/>
                </a:solidFill>
              </a:rPr>
              <a:t>•  In experimental models, altered IRF6 can disrupt the tissue conditions needed for normal fusion.</a:t>
            </a:r>
          </a:p>
          <a:p xmlns:a="http://schemas.openxmlformats.org/drawingml/2006/main">
            <a:r>
              <a:t/>
            </a:r>
          </a:p>
          <a:p xmlns:a="http://schemas.openxmlformats.org/drawingml/2006/main">
            <a:pPr>
              <a:lnSpc>
                <a:spcPct val="108000"/>
              </a:lnSpc>
              <a:buNone/>
              <a:defRPr sz="1425">
                <a:solidFill>
                  <a:srgbClr val="F7FCF9"/>
                </a:solidFill>
              </a:defRPr>
            </a:pPr>
            <a:r>
              <a:rPr sz="1425">
                <a:solidFill>
                  <a:srgbClr val="F7FCF9"/>
                </a:solidFill>
              </a:rPr>
              <a:t>•  The gene example sharpens a process question. It does not convert every cleft into a single-gene story.</a:t>
            </a:r>
          </a:p>
        </p:txBody>
      </p:sp>
      <p:pic>
        <p:nvPicPr>
          <p:cNvPr id="19" name=""/>
          <p:cNvPicPr>
            <a:picLocks xmlns:a="http://schemas.openxmlformats.org/drawingml/2006/main" noChangeAspect="1"/>
          </p:cNvPicPr>
          <p:nvPr/>
        </p:nvPicPr>
        <p:blipFill>
          <a:blip xmlns:r="http://schemas.openxmlformats.org/officeDocument/2006/relationships" xmlns:a="http://schemas.openxmlformats.org/drawingml/2006/main" r:embed="Ra6828e3a2397467a"/>
          <a:srcRect xmlns:a="http://schemas.openxmlformats.org/drawingml/2006/main" l="1224" t="0" r="1224" b="0"/>
          <a:stretch xmlns:a="http://schemas.openxmlformats.org/drawingml/2006/main">
            <a:fillRect l="0" t="0" r="0" b="0"/>
          </a:stretch>
        </p:blipFill>
        <p:spPr>
          <a:xfrm xmlns:a="http://schemas.openxmlformats.org/drawingml/2006/main">
            <a:off x="6286500" y="2333625"/>
            <a:ext cx="4953000" cy="2857500"/>
          </a:xfrm>
          <a:prstGeom xmlns:a="http://schemas.openxmlformats.org/drawingml/2006/main" prst="roundRect">
            <a:avLst>
              <a:gd name="adj" fmla="val 4000"/>
            </a:avLst>
          </a:prstGeom>
        </p:spPr>
      </p:pic>
      <p:sp>
        <p:nvSpPr>
          <p:cNvPr id="10" name="">
            <a:extLst xmlns:a="http://schemas.openxmlformats.org/drawingml/2006/main">
              <a:ext uri="{FF2B5EF4-FFF2-40B4-BE49-F238E27FC236}">
                <a16:creationId xmlns:a16="http://schemas.microsoft.com/office/drawing/2014/main" id="{4EACF9DB-9F9A-4A86-834F-375005D5B240}"/>
              </a:ext>
            </a:extLst>
          </p:cNvPr>
          <p:cNvSpPr>
            <a:spLocks xmlns:a="http://schemas.openxmlformats.org/drawingml/2006/main" noGrp="1"/>
          </p:cNvSpPr>
          <p:nvPr/>
        </p:nvSpPr>
        <p:spPr>
          <a:xfrm xmlns:a="http://schemas.openxmlformats.org/drawingml/2006/main">
            <a:off x="590550" y="5715000"/>
            <a:ext cx="10287000" cy="419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110000"/>
              </a:lnSpc>
              <a:buNone/>
              <a:defRPr sz="1200" i="1">
                <a:solidFill>
                  <a:srgbClr val="CDE9DA"/>
                </a:solidFill>
              </a:defRPr>
            </a:pPr>
            <a:r>
              <a:rPr sz="1200" i="1">
                <a:solidFill>
                  <a:srgbClr val="CDE9DA"/>
                </a:solidFill>
              </a:rPr>
              <a:t>This is a real mechanism. The claim stays matched to the evidence, not to an assumed patient diagnosis.</a:t>
            </a:r>
          </a:p>
        </p:txBody>
      </p:sp>
    </p:spTree>
    <p:extLst>
      <p:ext uri="{BB962C8B-B14F-4D97-AF65-F5344CB8AC3E}">
        <p14:creationId xmlns:p14="http://schemas.microsoft.com/office/powerpoint/2010/main" val="1236148934"/>
      </p:ext>
    </p:extLst>
  </p:cSld>
</p:sld>
</file>

<file path=ppt/slides/slide9.xml><?xml version="1.0" encoding="utf-8"?>
<p:sld xmlns:p="http://schemas.openxmlformats.org/presentationml/2006/main">
  <p:cSld>
    <p:bg>
      <p:bgPr>
        <a:solidFill xmlns:a="http://schemas.openxmlformats.org/drawingml/2006/main">
          <a:srgbClr val="06170F"/>
        </a:solidFill>
      </p:bgPr>
    </p:bg>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A5AAE6CE-504E-4C3B-9FC8-0D498ACFD498}"/>
              </a:ext>
            </a:extLst>
          </p:cNvPr>
          <p:cNvSpPr>
            <a:spLocks xmlns:a="http://schemas.openxmlformats.org/drawingml/2006/main" noGrp="1"/>
          </p:cNvSpPr>
          <p:nvPr/>
        </p:nvSpPr>
        <p:spPr>
          <a:xfrm xmlns:a="http://schemas.openxmlformats.org/drawingml/2006/main">
            <a:off x="0" y="0"/>
            <a:ext cx="133350" cy="68580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2" name="">
            <a:extLst xmlns:a="http://schemas.openxmlformats.org/drawingml/2006/main">
              <a:ext uri="{FF2B5EF4-FFF2-40B4-BE49-F238E27FC236}">
                <a16:creationId xmlns:a16="http://schemas.microsoft.com/office/drawing/2014/main" id="{61090AB4-DE3F-43E5-82AE-CEA41B5BDAFB}"/>
              </a:ext>
            </a:extLst>
          </p:cNvPr>
          <p:cNvSpPr>
            <a:spLocks xmlns:a="http://schemas.openxmlformats.org/drawingml/2006/main" noGrp="1"/>
          </p:cNvSpPr>
          <p:nvPr/>
        </p:nvSpPr>
        <p:spPr>
          <a:xfrm xmlns:a="http://schemas.openxmlformats.org/drawingml/2006/main">
            <a:off x="0" y="6715125"/>
            <a:ext cx="12192000" cy="142875"/>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3" name="">
            <a:extLst xmlns:a="http://schemas.openxmlformats.org/drawingml/2006/main">
              <a:ext uri="{FF2B5EF4-FFF2-40B4-BE49-F238E27FC236}">
                <a16:creationId xmlns:a16="http://schemas.microsoft.com/office/drawing/2014/main" id="{6585E9E7-9AE7-449C-BBB2-32E5A732D5FB}"/>
              </a:ext>
            </a:extLst>
          </p:cNvPr>
          <p:cNvSpPr>
            <a:spLocks xmlns:a="http://schemas.openxmlformats.org/drawingml/2006/main" noGrp="1"/>
          </p:cNvSpPr>
          <p:nvPr/>
        </p:nvSpPr>
        <p:spPr>
          <a:xfrm xmlns:a="http://schemas.openxmlformats.org/drawingml/2006/main">
            <a:off x="571500" y="438150"/>
            <a:ext cx="114300" cy="114300"/>
          </a:xfrm>
          <a:prstGeom xmlns:a="http://schemas.openxmlformats.org/drawingml/2006/main" prst="rect">
            <a:avLst/>
          </a:prstGeom>
          <a:solidFill xmlns:a="http://schemas.openxmlformats.org/drawingml/2006/main">
            <a:srgbClr val="2FD27A"/>
          </a:solidFill>
          <a:ln xmlns:a="http://schemas.openxmlformats.org/drawingml/2006/main" w="0">
            <a:noFill/>
            <a:prstDash val="solid"/>
          </a:ln>
        </p:spPr>
      </p:sp>
      <p:sp>
        <p:nvSpPr>
          <p:cNvPr id="4" name="">
            <a:extLst xmlns:a="http://schemas.openxmlformats.org/drawingml/2006/main">
              <a:ext uri="{FF2B5EF4-FFF2-40B4-BE49-F238E27FC236}">
                <a16:creationId xmlns:a16="http://schemas.microsoft.com/office/drawing/2014/main" id="{533AC359-45AB-48C7-9C66-DE0376AA7152}"/>
              </a:ext>
            </a:extLst>
          </p:cNvPr>
          <p:cNvSpPr>
            <a:spLocks xmlns:a="http://schemas.openxmlformats.org/drawingml/2006/main" noGrp="1"/>
          </p:cNvSpPr>
          <p:nvPr/>
        </p:nvSpPr>
        <p:spPr>
          <a:xfrm xmlns:a="http://schemas.openxmlformats.org/drawingml/2006/main">
            <a:off x="762000" y="409575"/>
            <a:ext cx="5905500" cy="2286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975" b="1">
                <a:solidFill>
                  <a:srgbClr val="2FD27A"/>
                </a:solidFill>
              </a:defRPr>
            </a:pPr>
            <a:r>
              <a:rPr sz="975" b="1">
                <a:solidFill>
                  <a:srgbClr val="2FD27A"/>
                </a:solidFill>
              </a:rPr>
              <a:t>SESSION 3 | PBS | THE CASE OPENS</a:t>
            </a:r>
          </a:p>
        </p:txBody>
      </p:sp>
      <p:sp>
        <p:nvSpPr>
          <p:cNvPr id="5" name="">
            <a:extLst xmlns:a="http://schemas.openxmlformats.org/drawingml/2006/main">
              <a:ext uri="{FF2B5EF4-FFF2-40B4-BE49-F238E27FC236}">
                <a16:creationId xmlns:a16="http://schemas.microsoft.com/office/drawing/2014/main" id="{94D62641-D150-4319-AD5B-AA240F8DBFAD}"/>
              </a:ext>
            </a:extLst>
          </p:cNvPr>
          <p:cNvSpPr>
            <a:spLocks xmlns:a="http://schemas.openxmlformats.org/drawingml/2006/main" noGrp="1"/>
          </p:cNvSpPr>
          <p:nvPr/>
        </p:nvSpPr>
        <p:spPr>
          <a:xfrm xmlns:a="http://schemas.openxmlformats.org/drawingml/2006/main">
            <a:off x="571500" y="6400800"/>
            <a:ext cx="85725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defRPr sz="750">
                <a:solidFill>
                  <a:srgbClr val="87AB9A"/>
                </a:solidFill>
              </a:defRPr>
            </a:pPr>
            <a:r>
              <a:rPr sz="750">
                <a:solidFill>
                  <a:srgbClr val="87AB9A"/>
                </a:solidFill>
              </a:rPr>
              <a:t>Label transfer: each biology step has an analogy step</a:t>
            </a:r>
          </a:p>
        </p:txBody>
      </p:sp>
      <p:sp>
        <p:nvSpPr>
          <p:cNvPr id="6" name="">
            <a:extLst xmlns:a="http://schemas.openxmlformats.org/drawingml/2006/main">
              <a:ext uri="{FF2B5EF4-FFF2-40B4-BE49-F238E27FC236}">
                <a16:creationId xmlns:a16="http://schemas.microsoft.com/office/drawing/2014/main" id="{664F2FE2-2F9E-4473-BA0B-31C1A98B4775}"/>
              </a:ext>
            </a:extLst>
          </p:cNvPr>
          <p:cNvSpPr>
            <a:spLocks xmlns:a="http://schemas.openxmlformats.org/drawingml/2006/main" noGrp="1"/>
          </p:cNvSpPr>
          <p:nvPr/>
        </p:nvSpPr>
        <p:spPr>
          <a:xfrm xmlns:a="http://schemas.openxmlformats.org/drawingml/2006/main">
            <a:off x="11001375" y="6400800"/>
            <a:ext cx="762000" cy="17145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gn="r">
              <a:defRPr sz="750">
                <a:solidFill>
                  <a:srgbClr val="87AB9A"/>
                </a:solidFill>
              </a:defRPr>
            </a:pPr>
            <a:r>
              <a:rPr sz="750">
                <a:solidFill>
                  <a:srgbClr val="87AB9A"/>
                </a:solidFill>
              </a:rPr>
              <a:t>9/13</a:t>
            </a:r>
          </a:p>
        </p:txBody>
      </p:sp>
      <p:sp>
        <p:nvSpPr>
          <p:cNvPr id="7" name="">
            <a:extLst xmlns:a="http://schemas.openxmlformats.org/drawingml/2006/main">
              <a:ext uri="{FF2B5EF4-FFF2-40B4-BE49-F238E27FC236}">
                <a16:creationId xmlns:a16="http://schemas.microsoft.com/office/drawing/2014/main" id="{E712F92F-9BDC-4A15-B825-30DA783DB09E}"/>
              </a:ext>
            </a:extLst>
          </p:cNvPr>
          <p:cNvSpPr>
            <a:spLocks xmlns:a="http://schemas.openxmlformats.org/drawingml/2006/main" noGrp="1"/>
          </p:cNvSpPr>
          <p:nvPr/>
        </p:nvSpPr>
        <p:spPr>
          <a:xfrm xmlns:a="http://schemas.openxmlformats.org/drawingml/2006/main">
            <a:off x="571500" y="952500"/>
            <a:ext cx="10477500" cy="8001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lstStyle xmlns:a="http://schemas.openxmlformats.org/drawingml/2006/main"/>
          <a:p xmlns:a="http://schemas.openxmlformats.org/drawingml/2006/main">
            <a:pPr>
              <a:lnSpc>
                <a:spcPct val="92000"/>
              </a:lnSpc>
              <a:buNone/>
              <a:defRPr sz="3375" b="1">
                <a:solidFill>
                  <a:srgbClr val="F7FCF9"/>
                </a:solidFill>
              </a:defRPr>
            </a:pPr>
            <a:r>
              <a:rPr sz="3375" b="1">
                <a:solidFill>
                  <a:srgbClr val="F7FCF9"/>
                </a:solidFill>
              </a:rPr>
              <a:t>Map the analogy onto the biology</a:t>
            </a:r>
          </a:p>
        </p:txBody>
      </p:sp>
      <p:sp>
        <p:nvSpPr>
          <p:cNvPr id="8" name="">
            <a:extLst xmlns:a="http://schemas.openxmlformats.org/drawingml/2006/main">
              <a:ext uri="{FF2B5EF4-FFF2-40B4-BE49-F238E27FC236}">
                <a16:creationId xmlns:a16="http://schemas.microsoft.com/office/drawing/2014/main" id="{D1DBB1BA-87DF-418D-8193-198D1F86196C}"/>
              </a:ext>
            </a:extLst>
          </p:cNvPr>
          <p:cNvSpPr>
            <a:spLocks xmlns:a="http://schemas.openxmlformats.org/drawingml/2006/main" noGrp="1"/>
          </p:cNvSpPr>
          <p:nvPr/>
        </p:nvSpPr>
        <p:spPr>
          <a:xfrm xmlns:a="http://schemas.openxmlformats.org/drawingml/2006/main">
            <a:off x="857250" y="2381250"/>
            <a:ext cx="3905250" cy="647700"/>
          </a:xfrm>
          <a:prstGeom xmlns:a="http://schemas.openxmlformats.org/drawingml/2006/main" prst="roundRect">
            <a:avLst>
              <a:gd name="adj" fmla="val 11765"/>
            </a:avLst>
          </a:prstGeom>
          <a:solidFill xmlns:a="http://schemas.openxmlformats.org/drawingml/2006/main">
            <a:srgbClr val="F5C542"/>
          </a:solidFill>
          <a:ln xmlns:a="http://schemas.openxmlformats.org/drawingml/2006/main" w="9525">
            <a:solidFill>
              <a:srgbClr val="2FD27A"/>
            </a:solidFill>
            <a:prstDash val="solid"/>
          </a:ln>
        </p:spPr>
      </p:sp>
      <p:sp>
        <p:nvSpPr>
          <p:cNvPr id="9" name="">
            <a:extLst xmlns:a="http://schemas.openxmlformats.org/drawingml/2006/main">
              <a:ext uri="{FF2B5EF4-FFF2-40B4-BE49-F238E27FC236}">
                <a16:creationId xmlns:a16="http://schemas.microsoft.com/office/drawing/2014/main" id="{61004EC1-74EC-4567-951B-FA11CAC798FE}"/>
              </a:ext>
            </a:extLst>
          </p:cNvPr>
          <p:cNvSpPr>
            <a:spLocks xmlns:a="http://schemas.openxmlformats.org/drawingml/2006/main" noGrp="1"/>
          </p:cNvSpPr>
          <p:nvPr/>
        </p:nvSpPr>
        <p:spPr>
          <a:xfrm xmlns:a="http://schemas.openxmlformats.org/drawingml/2006/main">
            <a:off x="1066800" y="2571750"/>
            <a:ext cx="348615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275" b="1">
                <a:solidFill>
                  <a:srgbClr val="F7FCF9"/>
                </a:solidFill>
              </a:defRPr>
            </a:pPr>
            <a:r>
              <a:rPr sz="1275" b="1">
                <a:solidFill>
                  <a:srgbClr val="F7FCF9"/>
                </a:solidFill>
              </a:rPr>
              <a:t>Zipper teeth</a:t>
            </a:r>
          </a:p>
        </p:txBody>
      </p:sp>
      <p:sp>
        <p:nvSpPr>
          <p:cNvPr id="10" name="">
            <a:extLst xmlns:a="http://schemas.openxmlformats.org/drawingml/2006/main">
              <a:ext uri="{FF2B5EF4-FFF2-40B4-BE49-F238E27FC236}">
                <a16:creationId xmlns:a16="http://schemas.microsoft.com/office/drawing/2014/main" id="{70F049BE-1695-420A-9BC1-E56265085C60}"/>
              </a:ext>
            </a:extLst>
          </p:cNvPr>
          <p:cNvSpPr>
            <a:spLocks xmlns:a="http://schemas.openxmlformats.org/drawingml/2006/main" noGrp="1"/>
          </p:cNvSpPr>
          <p:nvPr/>
        </p:nvSpPr>
        <p:spPr>
          <a:xfrm xmlns:a="http://schemas.openxmlformats.org/drawingml/2006/main">
            <a:off x="5238750" y="2543175"/>
            <a:ext cx="666750" cy="323850"/>
          </a:xfrm>
          <a:prstGeom xmlns:a="http://schemas.openxmlformats.org/drawingml/2006/main" prst="rightArrow">
            <a:avLst/>
          </a:prstGeom>
          <a:solidFill xmlns:a="http://schemas.openxmlformats.org/drawingml/2006/main">
            <a:srgbClr val="F5C542"/>
          </a:solidFill>
          <a:ln xmlns:a="http://schemas.openxmlformats.org/drawingml/2006/main" w="9525">
            <a:solidFill>
              <a:srgbClr val="F5C542"/>
            </a:solidFill>
            <a:prstDash val="solid"/>
          </a:ln>
        </p:spPr>
      </p:sp>
      <p:sp>
        <p:nvSpPr>
          <p:cNvPr id="11" name="">
            <a:extLst xmlns:a="http://schemas.openxmlformats.org/drawingml/2006/main">
              <a:ext uri="{FF2B5EF4-FFF2-40B4-BE49-F238E27FC236}">
                <a16:creationId xmlns:a16="http://schemas.microsoft.com/office/drawing/2014/main" id="{C66BB977-5326-4D12-A0FE-733BBD742DEE}"/>
              </a:ext>
            </a:extLst>
          </p:cNvPr>
          <p:cNvSpPr>
            <a:spLocks xmlns:a="http://schemas.openxmlformats.org/drawingml/2006/main" noGrp="1"/>
          </p:cNvSpPr>
          <p:nvPr/>
        </p:nvSpPr>
        <p:spPr>
          <a:xfrm xmlns:a="http://schemas.openxmlformats.org/drawingml/2006/main">
            <a:off x="6477000" y="2381250"/>
            <a:ext cx="4000500" cy="647700"/>
          </a:xfrm>
          <a:prstGeom xmlns:a="http://schemas.openxmlformats.org/drawingml/2006/main" prst="roundRect">
            <a:avLst>
              <a:gd name="adj" fmla="val 11765"/>
            </a:avLst>
          </a:prstGeom>
          <a:solidFill xmlns:a="http://schemas.openxmlformats.org/drawingml/2006/main">
            <a:srgbClr val="123C2A"/>
          </a:solidFill>
          <a:ln xmlns:a="http://schemas.openxmlformats.org/drawingml/2006/main" w="9525">
            <a:solidFill>
              <a:srgbClr val="2FD27A"/>
            </a:solidFill>
            <a:prstDash val="solid"/>
          </a:ln>
        </p:spPr>
      </p:sp>
      <p:sp>
        <p:nvSpPr>
          <p:cNvPr id="12" name="">
            <a:extLst xmlns:a="http://schemas.openxmlformats.org/drawingml/2006/main">
              <a:ext uri="{FF2B5EF4-FFF2-40B4-BE49-F238E27FC236}">
                <a16:creationId xmlns:a16="http://schemas.microsoft.com/office/drawing/2014/main" id="{C3CCFFEA-2DED-4BDE-8209-D96DD897D027}"/>
              </a:ext>
            </a:extLst>
          </p:cNvPr>
          <p:cNvSpPr>
            <a:spLocks xmlns:a="http://schemas.openxmlformats.org/drawingml/2006/main" noGrp="1"/>
          </p:cNvSpPr>
          <p:nvPr/>
        </p:nvSpPr>
        <p:spPr>
          <a:xfrm xmlns:a="http://schemas.openxmlformats.org/drawingml/2006/main">
            <a:off x="6686550" y="2571750"/>
            <a:ext cx="35814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275" b="1">
                <a:solidFill>
                  <a:srgbClr val="F7FCF9"/>
                </a:solidFill>
              </a:defRPr>
            </a:pPr>
            <a:r>
              <a:rPr sz="1275" b="1">
                <a:solidFill>
                  <a:srgbClr val="F7FCF9"/>
                </a:solidFill>
              </a:rPr>
              <a:t>Cells along two tissue edges</a:t>
            </a:r>
          </a:p>
        </p:txBody>
      </p:sp>
      <p:sp>
        <p:nvSpPr>
          <p:cNvPr id="13" name="">
            <a:extLst xmlns:a="http://schemas.openxmlformats.org/drawingml/2006/main">
              <a:ext uri="{FF2B5EF4-FFF2-40B4-BE49-F238E27FC236}">
                <a16:creationId xmlns:a16="http://schemas.microsoft.com/office/drawing/2014/main" id="{19668DBD-3E46-4AAC-88D8-1042DB6D06BE}"/>
              </a:ext>
            </a:extLst>
          </p:cNvPr>
          <p:cNvSpPr>
            <a:spLocks xmlns:a="http://schemas.openxmlformats.org/drawingml/2006/main" noGrp="1"/>
          </p:cNvSpPr>
          <p:nvPr/>
        </p:nvSpPr>
        <p:spPr>
          <a:xfrm xmlns:a="http://schemas.openxmlformats.org/drawingml/2006/main">
            <a:off x="857250" y="3333750"/>
            <a:ext cx="3905250" cy="647700"/>
          </a:xfrm>
          <a:prstGeom xmlns:a="http://schemas.openxmlformats.org/drawingml/2006/main" prst="roundRect">
            <a:avLst>
              <a:gd name="adj" fmla="val 11765"/>
            </a:avLst>
          </a:prstGeom>
          <a:solidFill xmlns:a="http://schemas.openxmlformats.org/drawingml/2006/main">
            <a:srgbClr val="F5C542"/>
          </a:solidFill>
          <a:ln xmlns:a="http://schemas.openxmlformats.org/drawingml/2006/main" w="9525">
            <a:solidFill>
              <a:srgbClr val="2FD27A"/>
            </a:solidFill>
            <a:prstDash val="solid"/>
          </a:ln>
        </p:spPr>
      </p:sp>
      <p:sp>
        <p:nvSpPr>
          <p:cNvPr id="14" name="">
            <a:extLst xmlns:a="http://schemas.openxmlformats.org/drawingml/2006/main">
              <a:ext uri="{FF2B5EF4-FFF2-40B4-BE49-F238E27FC236}">
                <a16:creationId xmlns:a16="http://schemas.microsoft.com/office/drawing/2014/main" id="{A0F17C44-7C18-4EC0-B424-6F763F7C29C8}"/>
              </a:ext>
            </a:extLst>
          </p:cNvPr>
          <p:cNvSpPr>
            <a:spLocks xmlns:a="http://schemas.openxmlformats.org/drawingml/2006/main" noGrp="1"/>
          </p:cNvSpPr>
          <p:nvPr/>
        </p:nvSpPr>
        <p:spPr>
          <a:xfrm xmlns:a="http://schemas.openxmlformats.org/drawingml/2006/main">
            <a:off x="1066800" y="3524250"/>
            <a:ext cx="348615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275" b="1">
                <a:solidFill>
                  <a:srgbClr val="F7FCF9"/>
                </a:solidFill>
              </a:defRPr>
            </a:pPr>
            <a:r>
              <a:rPr sz="1275" b="1">
                <a:solidFill>
                  <a:srgbClr val="F7FCF9"/>
                </a:solidFill>
              </a:rPr>
              <a:t>Zipper pull</a:t>
            </a:r>
          </a:p>
        </p:txBody>
      </p:sp>
      <p:sp>
        <p:nvSpPr>
          <p:cNvPr id="15" name="">
            <a:extLst xmlns:a="http://schemas.openxmlformats.org/drawingml/2006/main">
              <a:ext uri="{FF2B5EF4-FFF2-40B4-BE49-F238E27FC236}">
                <a16:creationId xmlns:a16="http://schemas.microsoft.com/office/drawing/2014/main" id="{B0408B0A-6FDF-4121-82F7-8B50A1E8474C}"/>
              </a:ext>
            </a:extLst>
          </p:cNvPr>
          <p:cNvSpPr>
            <a:spLocks xmlns:a="http://schemas.openxmlformats.org/drawingml/2006/main" noGrp="1"/>
          </p:cNvSpPr>
          <p:nvPr/>
        </p:nvSpPr>
        <p:spPr>
          <a:xfrm xmlns:a="http://schemas.openxmlformats.org/drawingml/2006/main">
            <a:off x="5238750" y="3495675"/>
            <a:ext cx="666750" cy="323850"/>
          </a:xfrm>
          <a:prstGeom xmlns:a="http://schemas.openxmlformats.org/drawingml/2006/main" prst="rightArrow">
            <a:avLst/>
          </a:prstGeom>
          <a:solidFill xmlns:a="http://schemas.openxmlformats.org/drawingml/2006/main">
            <a:srgbClr val="F5C542"/>
          </a:solidFill>
          <a:ln xmlns:a="http://schemas.openxmlformats.org/drawingml/2006/main" w="9525">
            <a:solidFill>
              <a:srgbClr val="F5C542"/>
            </a:solidFill>
            <a:prstDash val="solid"/>
          </a:ln>
        </p:spPr>
      </p:sp>
      <p:sp>
        <p:nvSpPr>
          <p:cNvPr id="16" name="">
            <a:extLst xmlns:a="http://schemas.openxmlformats.org/drawingml/2006/main">
              <a:ext uri="{FF2B5EF4-FFF2-40B4-BE49-F238E27FC236}">
                <a16:creationId xmlns:a16="http://schemas.microsoft.com/office/drawing/2014/main" id="{8256DDE7-6B94-4D72-8C9E-D7E5E530D459}"/>
              </a:ext>
            </a:extLst>
          </p:cNvPr>
          <p:cNvSpPr>
            <a:spLocks xmlns:a="http://schemas.openxmlformats.org/drawingml/2006/main" noGrp="1"/>
          </p:cNvSpPr>
          <p:nvPr/>
        </p:nvSpPr>
        <p:spPr>
          <a:xfrm xmlns:a="http://schemas.openxmlformats.org/drawingml/2006/main">
            <a:off x="6477000" y="3333750"/>
            <a:ext cx="4000500" cy="647700"/>
          </a:xfrm>
          <a:prstGeom xmlns:a="http://schemas.openxmlformats.org/drawingml/2006/main" prst="roundRect">
            <a:avLst>
              <a:gd name="adj" fmla="val 11765"/>
            </a:avLst>
          </a:prstGeom>
          <a:solidFill xmlns:a="http://schemas.openxmlformats.org/drawingml/2006/main">
            <a:srgbClr val="123C2A"/>
          </a:solidFill>
          <a:ln xmlns:a="http://schemas.openxmlformats.org/drawingml/2006/main" w="9525">
            <a:solidFill>
              <a:srgbClr val="2FD27A"/>
            </a:solidFill>
            <a:prstDash val="solid"/>
          </a:ln>
        </p:spPr>
      </p:sp>
      <p:sp>
        <p:nvSpPr>
          <p:cNvPr id="17" name="">
            <a:extLst xmlns:a="http://schemas.openxmlformats.org/drawingml/2006/main">
              <a:ext uri="{FF2B5EF4-FFF2-40B4-BE49-F238E27FC236}">
                <a16:creationId xmlns:a16="http://schemas.microsoft.com/office/drawing/2014/main" id="{9D527B2F-ED67-4606-925E-42806C058CCF}"/>
              </a:ext>
            </a:extLst>
          </p:cNvPr>
          <p:cNvSpPr>
            <a:spLocks xmlns:a="http://schemas.openxmlformats.org/drawingml/2006/main" noGrp="1"/>
          </p:cNvSpPr>
          <p:nvPr/>
        </p:nvSpPr>
        <p:spPr>
          <a:xfrm xmlns:a="http://schemas.openxmlformats.org/drawingml/2006/main">
            <a:off x="6686550" y="3524250"/>
            <a:ext cx="35814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275" b="1">
                <a:solidFill>
                  <a:srgbClr val="F7FCF9"/>
                </a:solidFill>
              </a:defRPr>
            </a:pPr>
            <a:r>
              <a:rPr sz="1275" b="1">
                <a:solidFill>
                  <a:srgbClr val="F7FCF9"/>
                </a:solidFill>
              </a:rPr>
              <a:t>Signals coordinating the joining process</a:t>
            </a:r>
          </a:p>
        </p:txBody>
      </p:sp>
      <p:sp>
        <p:nvSpPr>
          <p:cNvPr id="18" name="">
            <a:extLst xmlns:a="http://schemas.openxmlformats.org/drawingml/2006/main">
              <a:ext uri="{FF2B5EF4-FFF2-40B4-BE49-F238E27FC236}">
                <a16:creationId xmlns:a16="http://schemas.microsoft.com/office/drawing/2014/main" id="{5CCF1E47-D908-4C2A-9A29-8B117FD78238}"/>
              </a:ext>
            </a:extLst>
          </p:cNvPr>
          <p:cNvSpPr>
            <a:spLocks xmlns:a="http://schemas.openxmlformats.org/drawingml/2006/main" noGrp="1"/>
          </p:cNvSpPr>
          <p:nvPr/>
        </p:nvSpPr>
        <p:spPr>
          <a:xfrm xmlns:a="http://schemas.openxmlformats.org/drawingml/2006/main">
            <a:off x="857250" y="4286250"/>
            <a:ext cx="3905250" cy="647700"/>
          </a:xfrm>
          <a:prstGeom xmlns:a="http://schemas.openxmlformats.org/drawingml/2006/main" prst="roundRect">
            <a:avLst>
              <a:gd name="adj" fmla="val 11765"/>
            </a:avLst>
          </a:prstGeom>
          <a:solidFill xmlns:a="http://schemas.openxmlformats.org/drawingml/2006/main">
            <a:srgbClr val="F5C542"/>
          </a:solidFill>
          <a:ln xmlns:a="http://schemas.openxmlformats.org/drawingml/2006/main" w="9525">
            <a:solidFill>
              <a:srgbClr val="2FD27A"/>
            </a:solidFill>
            <a:prstDash val="solid"/>
          </a:ln>
        </p:spPr>
      </p:sp>
      <p:sp>
        <p:nvSpPr>
          <p:cNvPr id="19" name="">
            <a:extLst xmlns:a="http://schemas.openxmlformats.org/drawingml/2006/main">
              <a:ext uri="{FF2B5EF4-FFF2-40B4-BE49-F238E27FC236}">
                <a16:creationId xmlns:a16="http://schemas.microsoft.com/office/drawing/2014/main" id="{C3E89BD9-EC62-4316-A62C-292EED6F568F}"/>
              </a:ext>
            </a:extLst>
          </p:cNvPr>
          <p:cNvSpPr>
            <a:spLocks xmlns:a="http://schemas.openxmlformats.org/drawingml/2006/main" noGrp="1"/>
          </p:cNvSpPr>
          <p:nvPr/>
        </p:nvSpPr>
        <p:spPr>
          <a:xfrm xmlns:a="http://schemas.openxmlformats.org/drawingml/2006/main">
            <a:off x="1066800" y="4476750"/>
            <a:ext cx="348615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275" b="1">
                <a:solidFill>
                  <a:srgbClr val="F7FCF9"/>
                </a:solidFill>
              </a:defRPr>
            </a:pPr>
            <a:r>
              <a:rPr sz="1275" b="1">
                <a:solidFill>
                  <a:srgbClr val="F7FCF9"/>
                </a:solidFill>
              </a:rPr>
              <a:t>Opening</a:t>
            </a:r>
          </a:p>
        </p:txBody>
      </p:sp>
      <p:sp>
        <p:nvSpPr>
          <p:cNvPr id="20" name="">
            <a:extLst xmlns:a="http://schemas.openxmlformats.org/drawingml/2006/main">
              <a:ext uri="{FF2B5EF4-FFF2-40B4-BE49-F238E27FC236}">
                <a16:creationId xmlns:a16="http://schemas.microsoft.com/office/drawing/2014/main" id="{E64D9EFF-5788-4A5B-A42E-FBA97C0DB802}"/>
              </a:ext>
            </a:extLst>
          </p:cNvPr>
          <p:cNvSpPr>
            <a:spLocks xmlns:a="http://schemas.openxmlformats.org/drawingml/2006/main" noGrp="1"/>
          </p:cNvSpPr>
          <p:nvPr/>
        </p:nvSpPr>
        <p:spPr>
          <a:xfrm xmlns:a="http://schemas.openxmlformats.org/drawingml/2006/main">
            <a:off x="5238750" y="4448175"/>
            <a:ext cx="666750" cy="323850"/>
          </a:xfrm>
          <a:prstGeom xmlns:a="http://schemas.openxmlformats.org/drawingml/2006/main" prst="rightArrow">
            <a:avLst/>
          </a:prstGeom>
          <a:solidFill xmlns:a="http://schemas.openxmlformats.org/drawingml/2006/main">
            <a:srgbClr val="F5C542"/>
          </a:solidFill>
          <a:ln xmlns:a="http://schemas.openxmlformats.org/drawingml/2006/main" w="9525">
            <a:solidFill>
              <a:srgbClr val="F5C542"/>
            </a:solidFill>
            <a:prstDash val="solid"/>
          </a:ln>
        </p:spPr>
      </p:sp>
      <p:sp>
        <p:nvSpPr>
          <p:cNvPr id="21" name="">
            <a:extLst xmlns:a="http://schemas.openxmlformats.org/drawingml/2006/main">
              <a:ext uri="{FF2B5EF4-FFF2-40B4-BE49-F238E27FC236}">
                <a16:creationId xmlns:a16="http://schemas.microsoft.com/office/drawing/2014/main" id="{CFD751D0-168E-4C65-AF6D-3B79A5BB23B3}"/>
              </a:ext>
            </a:extLst>
          </p:cNvPr>
          <p:cNvSpPr>
            <a:spLocks xmlns:a="http://schemas.openxmlformats.org/drawingml/2006/main" noGrp="1"/>
          </p:cNvSpPr>
          <p:nvPr/>
        </p:nvSpPr>
        <p:spPr>
          <a:xfrm xmlns:a="http://schemas.openxmlformats.org/drawingml/2006/main">
            <a:off x="6477000" y="4286250"/>
            <a:ext cx="4000500" cy="647700"/>
          </a:xfrm>
          <a:prstGeom xmlns:a="http://schemas.openxmlformats.org/drawingml/2006/main" prst="roundRect">
            <a:avLst>
              <a:gd name="adj" fmla="val 11765"/>
            </a:avLst>
          </a:prstGeom>
          <a:solidFill xmlns:a="http://schemas.openxmlformats.org/drawingml/2006/main">
            <a:srgbClr val="123C2A"/>
          </a:solidFill>
          <a:ln xmlns:a="http://schemas.openxmlformats.org/drawingml/2006/main" w="9525">
            <a:solidFill>
              <a:srgbClr val="2FD27A"/>
            </a:solidFill>
            <a:prstDash val="solid"/>
          </a:ln>
        </p:spPr>
      </p:sp>
      <p:sp>
        <p:nvSpPr>
          <p:cNvPr id="22" name="">
            <a:extLst xmlns:a="http://schemas.openxmlformats.org/drawingml/2006/main">
              <a:ext uri="{FF2B5EF4-FFF2-40B4-BE49-F238E27FC236}">
                <a16:creationId xmlns:a16="http://schemas.microsoft.com/office/drawing/2014/main" id="{6DBDA387-DCF1-4398-98F3-89A3D342392C}"/>
              </a:ext>
            </a:extLst>
          </p:cNvPr>
          <p:cNvSpPr>
            <a:spLocks xmlns:a="http://schemas.openxmlformats.org/drawingml/2006/main" noGrp="1"/>
          </p:cNvSpPr>
          <p:nvPr/>
        </p:nvSpPr>
        <p:spPr>
          <a:xfrm xmlns:a="http://schemas.openxmlformats.org/drawingml/2006/main">
            <a:off x="6686550" y="4476750"/>
            <a:ext cx="3581400" cy="266700"/>
          </a:xfrm>
          <a:prstGeom xmlns:a="http://schemas.openxmlformats.org/drawingml/2006/main" prst="rect">
            <a:avLst/>
          </a:prstGeom>
          <a:noFill xmlns:a="http://schemas.openxmlformats.org/drawingml/2006/main"/>
          <a:ln xmlns:a="http://schemas.openxmlformats.org/drawingml/2006/main" w="0">
            <a:noFill/>
            <a:prstDash val="solid"/>
          </a:ln>
        </p:spPr>
        <p:txBody>
          <a:bodyPr xmlns:a="http://schemas.openxmlformats.org/drawingml/2006/main" anchor="ctr"/>
          <a:lstStyle xmlns:a="http://schemas.openxmlformats.org/drawingml/2006/main"/>
          <a:p xmlns:a="http://schemas.openxmlformats.org/drawingml/2006/main">
            <a:pPr algn="ctr">
              <a:lnSpc>
                <a:spcPct val="100000"/>
              </a:lnSpc>
              <a:buNone/>
              <a:defRPr sz="1275" b="1">
                <a:solidFill>
                  <a:srgbClr val="F7FCF9"/>
                </a:solidFill>
              </a:defRPr>
            </a:pPr>
            <a:r>
              <a:rPr sz="1275" b="1">
                <a:solidFill>
                  <a:srgbClr val="F7FCF9"/>
                </a:solidFill>
              </a:rPr>
              <a:t>A cleft after fusion does not complete</a:t>
            </a:r>
          </a:p>
        </p:txBody>
      </p:sp>
    </p:spTree>
    <p:extLst>
      <p:ext uri="{BB962C8B-B14F-4D97-AF65-F5344CB8AC3E}">
        <p14:creationId xmlns:p14="http://schemas.microsoft.com/office/powerpoint/2010/main" val="2087624700"/>
      </p:ext>
    </p:extLst>
  </p:cSld>
</p:sld>
</file>

<file path=ppt/theme/theme1.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gradFill>
          <a:gsLst>
            <a:gs pos="0">
              <a:schemeClr val="phClr">
                <a:tint val="67000"/>
                <a:lumMod val="110000"/>
                <a:satMod val="105000"/>
              </a:schemeClr>
            </a:gs>
            <a:gs pos="50000">
              <a:schemeClr val="phClr">
                <a:tint val="73000"/>
                <a:lumMod val="105000"/>
                <a:satMod val="103000"/>
              </a:schemeClr>
            </a:gs>
            <a:gs pos="100000">
              <a:schemeClr val="phClr">
                <a:tint val="81000"/>
                <a:lumMod val="105000"/>
                <a:satMod val="109000"/>
              </a:schemeClr>
            </a:gs>
          </a:gsLst>
          <a:lin ang="5400000" scaled="0"/>
        </a:gradFill>
        <a:gradFill>
          <a:gsLst>
            <a:gs pos="0">
              <a:schemeClr val="phClr">
                <a:tint val="94000"/>
                <a:lumMod val="102000"/>
                <a:satMod val="103000"/>
              </a:schemeClr>
            </a:gs>
            <a:gs pos="50000">
              <a:schemeClr val="phClr">
                <a:shade val="100000"/>
                <a:lumMod val="100000"/>
                <a:satMod val="110000"/>
              </a:schemeClr>
            </a:gs>
            <a:gs pos="100000">
              <a:schemeClr val="phClr">
                <a:shade val="78000"/>
                <a:lumMod val="99000"/>
                <a:satMod val="120000"/>
              </a:schemeClr>
            </a:gs>
          </a:gsLst>
          <a:lin ang="5400000" scaled="0"/>
        </a:gra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theme>
</file>

<file path=docProps/app.xml><?xml version="1.0" encoding="utf-8"?>
<ap:Properties xmlns:ap="http://schemas.openxmlformats.org/officeDocument/2006/extended-properties">
  <ap:Application>Walnut Exporter</ap:Application>
  <ap:PresentationFormat>Converted Presentation</ap:PresentationFormat>
  <ap:Slides>0</ap:Slides>
  <ap:Notes>0</ap:Notes>
  <ap:HiddenSlides>0</ap:HiddenSlides>
  <ap:SharedDoc>false</ap:SharedDoc>
  <ap:DocSecurity>0</ap:DocSecurity>
</ap:Properties>
</file>

<file path=docProps/core.xml><?xml version="1.0" encoding="utf-8"?>
<coreProperties xmlns:dc="http://purl.org/dc/elements/1.1/" xmlns:dcterms="http://purl.org/dc/terms/" xmlns:xsi="http://www.w3.org/2001/XMLSchema-instance" xmlns="http://schemas.openxmlformats.org/package/2006/metadata/core-properties">
  <dc:creator>Walnut Exporter</dc:creator>
  <lastModifiedBy>Walnut Exporter</lastModifiedBy>
  <dc:title>Presentation</dc:title>
  <dcterms:created xsi:type="dcterms:W3CDTF">2026-07-10T10:36:07.8080000Z</dcterms:created>
  <dcterms:modified xsi:type="dcterms:W3CDTF">2026-07-10T10:36:07.8080000Z</dcterms:modified>
</coreProperties>
</file>