
<file path=[Content_Types].xml><?xml version="1.0" encoding="utf-8"?>
<Types xmlns="http://schemas.openxmlformats.org/package/2006/content-types">
  <Default Extension="xml" ContentType="application/vnd.openxmlformats-package.core-properties+xml"/>
  <Default Extension="png" ContentType="image/png"/>
  <Default Extension="rels" ContentType="application/vnd.openxmlformats-package.relationship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Masters/theme/theme2.xml" ContentType="application/vnd.openxmlformats-officedocument.them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Masters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df40ea2b66614729" /><Relationship Type="http://schemas.openxmlformats.org/officeDocument/2006/relationships/extended-properties" Target="/docProps/app.xml" Id="R601ed3bb97fd4a35" /><Relationship Type="http://schemas.openxmlformats.org/officeDocument/2006/relationships/officeDocument" Target="/ppt/presentation.xml" Id="R7dde9b27383c41bc" /></Relationships>
</file>

<file path=ppt/presentation.xml><?xml version="1.0" encoding="utf-8"?>
<p:presentation xmlns:p="http://schemas.openxmlformats.org/presentationml/2006/main">
  <p:sldMasterIdLst>
    <p:sldMasterId xmlns:r="http://schemas.openxmlformats.org/officeDocument/2006/relationships" id="2147483648" r:id="R3a99e111a719497a"/>
  </p:sldMasterIdLst>
  <p:notesMasterIdLst>
    <p:notesMasterId xmlns:r="http://schemas.openxmlformats.org/officeDocument/2006/relationships" r:id="R188037a0ad404367"/>
  </p:notesMasterIdLst>
  <p:sldIdLst>
    <p:sldId xmlns:r="http://schemas.openxmlformats.org/officeDocument/2006/relationships" id="256" r:id="R6c32f5f1428f4ca7"/>
    <p:sldId xmlns:r="http://schemas.openxmlformats.org/officeDocument/2006/relationships" id="257" r:id="R4a5833a563fb4613"/>
    <p:sldId xmlns:r="http://schemas.openxmlformats.org/officeDocument/2006/relationships" id="258" r:id="Re4cd3fea49e64202"/>
    <p:sldId xmlns:r="http://schemas.openxmlformats.org/officeDocument/2006/relationships" id="259" r:id="Rcf666fe596ec40d3"/>
    <p:sldId xmlns:r="http://schemas.openxmlformats.org/officeDocument/2006/relationships" id="260" r:id="R76960c308d2e43e2"/>
    <p:sldId xmlns:r="http://schemas.openxmlformats.org/officeDocument/2006/relationships" id="261" r:id="R483e24a71de44d82"/>
    <p:sldId xmlns:r="http://schemas.openxmlformats.org/officeDocument/2006/relationships" id="262" r:id="Rc4f80b39a41846bc"/>
    <p:sldId xmlns:r="http://schemas.openxmlformats.org/officeDocument/2006/relationships" id="263" r:id="Rca2e08bbc8b540f9"/>
    <p:sldId xmlns:r="http://schemas.openxmlformats.org/officeDocument/2006/relationships" id="264" r:id="R332ba466012844ff"/>
    <p:sldId xmlns:r="http://schemas.openxmlformats.org/officeDocument/2006/relationships" id="265" r:id="R9b329c5c28e84607"/>
    <p:sldId xmlns:r="http://schemas.openxmlformats.org/officeDocument/2006/relationships" id="266" r:id="R508473000f134d76"/>
    <p:sldId xmlns:r="http://schemas.openxmlformats.org/officeDocument/2006/relationships" id="267" r:id="R054ba46e5c8841ee"/>
    <p:sldId xmlns:r="http://schemas.openxmlformats.org/officeDocument/2006/relationships" id="268" r:id="Rce59dfd99eac4f98"/>
  </p:sldIdLst>
  <p:sldSz cx="12192000" cy="6858000"/>
  <p:notesSz cx="6858000" cy="9144000"/>
  <p:defaultTextStyle>
    <a:defPPr xmlns:a="http://schemas.openxmlformats.org/drawingml/2006/main">
      <a:defRPr lang="en-US"/>
    </a:defPPr>
    <a:lvl1pPr xmlns:a="http://schemas.openxmlformats.org/drawingml/2006/main" marL="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1pPr>
    <a:lvl2pPr xmlns:a="http://schemas.openxmlformats.org/drawingml/2006/main" marL="457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2pPr>
    <a:lvl3pPr xmlns:a="http://schemas.openxmlformats.org/drawingml/2006/main" marL="914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3pPr>
    <a:lvl4pPr xmlns:a="http://schemas.openxmlformats.org/drawingml/2006/main" marL="1371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4pPr>
    <a:lvl5pPr xmlns:a="http://schemas.openxmlformats.org/drawingml/2006/main" marL="18288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5pPr>
    <a:lvl6pPr xmlns:a="http://schemas.openxmlformats.org/drawingml/2006/main" marL="22860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6pPr>
    <a:lvl7pPr xmlns:a="http://schemas.openxmlformats.org/drawingml/2006/main" marL="2743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7pPr>
    <a:lvl8pPr xmlns:a="http://schemas.openxmlformats.org/drawingml/2006/main" marL="3200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8pPr>
    <a:lvl9pPr xmlns:a="http://schemas.openxmlformats.org/drawingml/2006/main" marL="3657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>
  <p:extLst>
    <p:ext xmlns:p14="http://schemas.microsoft.com/office/powerpoint/2010/main" uri="{E76CE94A-603C-4142-B9EB-6D1370010A27}">
      <p14:discardImageEditData val="0"/>
    </p:ext>
    <p:ext xmlns:p14="http://schemas.microsoft.com/office/powerpoint/2010/main" uri="{D31A062A-798A-4329-ABDD-BBA856620510}">
      <p14:defaultImageDpi val="32767"/>
    </p:ext>
    <p:ext xmlns:p15="http://schemas.microsoft.com/office/powerpoint/2012/main" uri="{FD5EFAAD-0ECE-453E-9831-46B23BE46B34}">
      <p15:chartTrackingRefBased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_rels/presentation.xml.rels>&#65279;<?xml version="1.0" encoding="utf-8"?><Relationships xmlns="http://schemas.openxmlformats.org/package/2006/relationships"><Relationship Type="http://schemas.openxmlformats.org/officeDocument/2006/relationships/theme" Target="/ppt/theme/theme1.xml" Id="R9c6a975c90794462" /><Relationship Type="http://schemas.openxmlformats.org/officeDocument/2006/relationships/slideMaster" Target="/ppt/slideMasters/slideMaster1.xml" Id="R3a99e111a719497a" /><Relationship Type="http://schemas.openxmlformats.org/officeDocument/2006/relationships/notesMaster" Target="/ppt/notesMasters/notesMaster1.xml" Id="R188037a0ad404367" /><Relationship Type="http://schemas.openxmlformats.org/officeDocument/2006/relationships/presProps" Target="/ppt/presProps.xml" Id="Rf7c19f7210be4702" /><Relationship Type="http://schemas.openxmlformats.org/officeDocument/2006/relationships/tableStyles" Target="/ppt/tableStyles.xml" Id="R62a4f7d85d394f17" /><Relationship Type="http://schemas.openxmlformats.org/officeDocument/2006/relationships/slide" Target="/ppt/slides/slide1.xml" Id="R6c32f5f1428f4ca7" /><Relationship Type="http://schemas.openxmlformats.org/officeDocument/2006/relationships/slide" Target="/ppt/slides/slide2.xml" Id="R4a5833a563fb4613" /><Relationship Type="http://schemas.openxmlformats.org/officeDocument/2006/relationships/slide" Target="/ppt/slides/slide3.xml" Id="Re4cd3fea49e64202" /><Relationship Type="http://schemas.openxmlformats.org/officeDocument/2006/relationships/slide" Target="/ppt/slides/slide4.xml" Id="Rcf666fe596ec40d3" /><Relationship Type="http://schemas.openxmlformats.org/officeDocument/2006/relationships/slide" Target="/ppt/slides/slide5.xml" Id="R76960c308d2e43e2" /><Relationship Type="http://schemas.openxmlformats.org/officeDocument/2006/relationships/slide" Target="/ppt/slides/slide6.xml" Id="R483e24a71de44d82" /><Relationship Type="http://schemas.openxmlformats.org/officeDocument/2006/relationships/slide" Target="/ppt/slides/slide7.xml" Id="Rc4f80b39a41846bc" /><Relationship Type="http://schemas.openxmlformats.org/officeDocument/2006/relationships/slide" Target="/ppt/slides/slide8.xml" Id="Rca2e08bbc8b540f9" /><Relationship Type="http://schemas.openxmlformats.org/officeDocument/2006/relationships/slide" Target="/ppt/slides/slide9.xml" Id="R332ba466012844ff" /><Relationship Type="http://schemas.openxmlformats.org/officeDocument/2006/relationships/slide" Target="/ppt/slides/slide10.xml" Id="R9b329c5c28e84607" /><Relationship Type="http://schemas.openxmlformats.org/officeDocument/2006/relationships/slide" Target="/ppt/slides/slide11.xml" Id="R508473000f134d76" /><Relationship Type="http://schemas.openxmlformats.org/officeDocument/2006/relationships/slide" Target="/ppt/slides/slide12.xml" Id="R054ba46e5c8841ee" /><Relationship Type="http://schemas.openxmlformats.org/officeDocument/2006/relationships/slide" Target="/ppt/slides/slide13.xml" Id="Rce59dfd99eac4f98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notesMasters/theme/theme3.xml" Id="Ra6a10f021e364073" /></Relationships>
</file>

<file path=ppt/notesMasters/notesMaster1.xml><?xml version="1.0" encoding="utf-8"?>
<p:notesMaster xmlns:p="http://schemas.openxmlformats.org/presentationml/2006/main">
  <p:cSld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Header Placeholder"/>
          <p:cNvSpPr/>
          <p:nvPr>
            <p:ph type="hdr" sz="quarter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3" name="Date Placeholder"/>
          <p:cNvSpPr/>
          <p:nvPr>
            <p:ph type="dt" sz="quarter" idx="1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Image Placeholder"/>
          <p:cNvSpPr/>
          <p:nvPr>
            <p:ph type="sldImg" idx="2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5" name="Notes Placeholder"/>
          <p:cNvSpPr/>
          <p:nvPr>
            <p:ph type="body" sz="quarter" idx="3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6" name="Footer Placeholder"/>
          <p:cNvSpPr/>
          <p:nvPr>
            <p:ph type="ftr" sz="quarter" idx="4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7" name="Slide Number Placeholder"/>
          <p:cNvSpPr/>
          <p:nvPr>
            <p:ph type="sldNum" sz="quarter" idx="5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xmlns:a="http://schemas.openxmlformats.org/drawingml/2006/main" marL="0" algn="l" defTabSz="914400" rtl="0" eaLnBrk="1" latinLnBrk="0" hangingPunct="1">
      <a:defRPr sz="1200" kern="1200"/>
    </a:lvl1pPr>
  </p:notesStyle>
</p:notesMaster>
</file>

<file path=ppt/notesMasters/theme/theme3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.xml" Id="R56fc9091eef94fe1" /><Relationship Type="http://schemas.openxmlformats.org/officeDocument/2006/relationships/notesMaster" Target="/ppt/notesMasters/notesMaster1.xml" Id="Rb8442c9af5484590" /></Relationships>
</file>

<file path=ppt/notesSlides/_rels/notesSlide10.xml.rels>&#65279;<?xml version="1.0" encoding="utf-8"?><Relationships xmlns="http://schemas.openxmlformats.org/package/2006/relationships"><Relationship Type="http://schemas.openxmlformats.org/officeDocument/2006/relationships/slide" Target="/ppt/slides/slide10.xml" Id="R23ee59901b4d4370" /><Relationship Type="http://schemas.openxmlformats.org/officeDocument/2006/relationships/notesMaster" Target="/ppt/notesMasters/notesMaster1.xml" Id="Rf80ad8f904404e04" /></Relationships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1.xml" Id="R2cf0e2046e484f66" /><Relationship Type="http://schemas.openxmlformats.org/officeDocument/2006/relationships/notesMaster" Target="/ppt/notesMasters/notesMaster1.xml" Id="Rd92b0c382913493c" /></Relationships>
</file>

<file path=ppt/notesSlides/_rels/notesSlide12.xml.rels>&#65279;<?xml version="1.0" encoding="utf-8"?><Relationships xmlns="http://schemas.openxmlformats.org/package/2006/relationships"><Relationship Type="http://schemas.openxmlformats.org/officeDocument/2006/relationships/slide" Target="/ppt/slides/slide12.xml" Id="R9450b76b645c4ddc" /><Relationship Type="http://schemas.openxmlformats.org/officeDocument/2006/relationships/notesMaster" Target="/ppt/notesMasters/notesMaster1.xml" Id="Refc4c316557540ea" /></Relationships>
</file>

<file path=ppt/notesSlides/_rels/notesSlide13.xml.rels>&#65279;<?xml version="1.0" encoding="utf-8"?><Relationships xmlns="http://schemas.openxmlformats.org/package/2006/relationships"><Relationship Type="http://schemas.openxmlformats.org/officeDocument/2006/relationships/slide" Target="/ppt/slides/slide13.xml" Id="Rb876f6292c994f5f" /><Relationship Type="http://schemas.openxmlformats.org/officeDocument/2006/relationships/notesMaster" Target="/ppt/notesMasters/notesMaster1.xml" Id="R8e93c2c779854198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2.xml" Id="Re7ee0e732f5d4642" /><Relationship Type="http://schemas.openxmlformats.org/officeDocument/2006/relationships/notesMaster" Target="/ppt/notesMasters/notesMaster1.xml" Id="R67d5b16a926a446a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/ppt/slides/slide3.xml" Id="R147d2263282e4255" /><Relationship Type="http://schemas.openxmlformats.org/officeDocument/2006/relationships/notesMaster" Target="/ppt/notesMasters/notesMaster1.xml" Id="R9435072efa3e4afb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slide" Target="/ppt/slides/slide4.xml" Id="R865e0a64793647ba" /><Relationship Type="http://schemas.openxmlformats.org/officeDocument/2006/relationships/notesMaster" Target="/ppt/notesMasters/notesMaster1.xml" Id="Rf16495d42b3d4134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slide" Target="/ppt/slides/slide5.xml" Id="R7f87e5044d3c4c45" /><Relationship Type="http://schemas.openxmlformats.org/officeDocument/2006/relationships/notesMaster" Target="/ppt/notesMasters/notesMaster1.xml" Id="Rbf95ce9a5a81463e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slide" Target="/ppt/slides/slide6.xml" Id="Rfb8d8dc1f73b4103" /><Relationship Type="http://schemas.openxmlformats.org/officeDocument/2006/relationships/notesMaster" Target="/ppt/notesMasters/notesMaster1.xml" Id="R74118325b7c0452d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slide" Target="/ppt/slides/slide7.xml" Id="R011487e3b41e470d" /><Relationship Type="http://schemas.openxmlformats.org/officeDocument/2006/relationships/notesMaster" Target="/ppt/notesMasters/notesMaster1.xml" Id="R389086bbf97b4360" /></Relationships>
</file>

<file path=ppt/notesSlides/_rels/notesSlide8.xml.rels>&#65279;<?xml version="1.0" encoding="utf-8"?><Relationships xmlns="http://schemas.openxmlformats.org/package/2006/relationships"><Relationship Type="http://schemas.openxmlformats.org/officeDocument/2006/relationships/slide" Target="/ppt/slides/slide8.xml" Id="R945f1bc30b074356" /><Relationship Type="http://schemas.openxmlformats.org/officeDocument/2006/relationships/notesMaster" Target="/ppt/notesMasters/notesMaster1.xml" Id="R8cbae13f7b46423a" /></Relationships>
</file>

<file path=ppt/notesSlides/_rels/notesSlide9.xml.rels>&#65279;<?xml version="1.0" encoding="utf-8"?><Relationships xmlns="http://schemas.openxmlformats.org/package/2006/relationships"><Relationship Type="http://schemas.openxmlformats.org/officeDocument/2006/relationships/slide" Target="/ppt/slides/slide9.xml" Id="R34e468c7d9be43b8" /><Relationship Type="http://schemas.openxmlformats.org/officeDocument/2006/relationships/notesMaster" Target="/ppt/notesMasters/notesMaster1.xml" Id="R840e3ed51c924f5f" /></Relationships>
</file>

<file path=ppt/notesSlides/notesSlide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0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d6ffdc5bc821446d" /></Relationships>
</file>

<file path=ppt/slideLayouts/slideLayout1.xml><?xml version="1.0" encoding="utf-8"?>
<p:sldLayout xmlns:p="http://schemas.openxmlformats.org/presentationml/2006/main" type="title">
  <p:cSld name="Title Slide"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slideMasters/theme/theme2.xml" Id="Ra064552095644956" /><Relationship Type="http://schemas.openxmlformats.org/officeDocument/2006/relationships/slideLayout" Target="/ppt/slideLayouts/slideLayout1.xml" Id="R471054113bce41db" /></Relationships>
</file>

<file path=ppt/slideMasters/slideMaster1.xml><?xml version="1.0" encoding="utf-8"?>
<p:sldMaster xmlns:p="http://schemas.openxmlformats.org/presentationml/2006/main">
  <p:cSld name="Master"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471054113bce41db"/>
  </p:sldLayoutIdLst>
  <p:txStyles>
    <p:titleStyle>
      <a:lvl1pPr xmlns:a="http://schemas.openxmlformats.org/drawingml/2006/main"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xmlns:a="http://schemas.openxmlformats.org/drawingml/2006/main"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xmlns:a="http://schemas.openxmlformats.org/drawingml/2006/main"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Masters/theme/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acb09c2d782947a7" /><Relationship Type="http://schemas.openxmlformats.org/officeDocument/2006/relationships/notesSlide" Target="/ppt/notesSlides/notesSlide1.xml" Id="Rf2015c2463544228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c42399c42ae04e14" /><Relationship Type="http://schemas.openxmlformats.org/officeDocument/2006/relationships/notesSlide" Target="/ppt/notesSlides/notesSlide10.xml" Id="R48eb6d16ce7c4427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0120368e0ee04dba" /><Relationship Type="http://schemas.openxmlformats.org/officeDocument/2006/relationships/notesSlide" Target="/ppt/notesSlides/notesSlide11.xml" Id="Rf1fcc7cc36eb44c7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b550f1e6bd1e47d5" /><Relationship Type="http://schemas.openxmlformats.org/officeDocument/2006/relationships/notesSlide" Target="/ppt/notesSlides/notesSlide12.xml" Id="Rec558a1733774c58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935fc5ca292f4242" /><Relationship Type="http://schemas.openxmlformats.org/officeDocument/2006/relationships/notesSlide" Target="/ppt/notesSlides/notesSlide13.xml" Id="R3be859760f764fd1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09e4cedd3573427e" /><Relationship Type="http://schemas.openxmlformats.org/officeDocument/2006/relationships/notesSlide" Target="/ppt/notesSlides/notesSlide2.xml" Id="R3a8f6a6631c3498a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745bed712c9547b9" /><Relationship Type="http://schemas.openxmlformats.org/officeDocument/2006/relationships/notesSlide" Target="/ppt/notesSlides/notesSlide3.xml" Id="R60ff4f4e5c384840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67298a25a158489c" /><Relationship Type="http://schemas.openxmlformats.org/officeDocument/2006/relationships/notesSlide" Target="/ppt/notesSlides/notesSlide4.xml" Id="Rfac0f9104c5346e4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022628403e504dd1" /><Relationship Type="http://schemas.openxmlformats.org/officeDocument/2006/relationships/image" Target="/ppt/media/image.png" Id="R9fec33cb7c9f41dc" /><Relationship Type="http://schemas.openxmlformats.org/officeDocument/2006/relationships/notesSlide" Target="/ppt/notesSlides/notesSlide5.xml" Id="R76fe3efccd574696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c124b1fcbe4f4b16" /><Relationship Type="http://schemas.openxmlformats.org/officeDocument/2006/relationships/image" Target="/ppt/media/image2.png" Id="R4fce62868c1f4547" /><Relationship Type="http://schemas.openxmlformats.org/officeDocument/2006/relationships/notesSlide" Target="/ppt/notesSlides/notesSlide6.xml" Id="R1c0e50a6b7534fe9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551b5791e8564119" /><Relationship Type="http://schemas.openxmlformats.org/officeDocument/2006/relationships/notesSlide" Target="/ppt/notesSlides/notesSlide7.xml" Id="Rf57b9372ca98469e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40c1b8316e684890" /><Relationship Type="http://schemas.openxmlformats.org/officeDocument/2006/relationships/image" Target="/ppt/media/image3.png" Id="Rbbdc1c85ad6a45ab" /><Relationship Type="http://schemas.openxmlformats.org/officeDocument/2006/relationships/notesSlide" Target="/ppt/notesSlides/notesSlide8.xml" Id="Ra008bd439da94b8a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f0ca7eab67e54171" /><Relationship Type="http://schemas.openxmlformats.org/officeDocument/2006/relationships/notesSlide" Target="/ppt/notesSlides/notesSlide9.xml" Id="Rd21ec7d0bfa24d5f" /></Relationships>
</file>

<file path=ppt/slides/slide1.xml><?xml version="1.0" encoding="utf-8"?>
<p:sld xmlns:p="http://schemas.openxmlformats.org/presentationml/2006/main">
  <p:cSld>
    <p:bg>
      <p:bgPr>
        <a:solidFill xmlns:a="http://schemas.openxmlformats.org/drawingml/2006/main">
          <a:srgbClr val="06170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961042AF-9B7D-4033-9D22-3FEDDD37D8F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3335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DC0D32C1-7677-4401-9A73-9465F324CC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15125"/>
            <a:ext cx="12192000" cy="142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C9BA8AB2-933A-4249-BA08-F93639C414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438150"/>
            <a:ext cx="1143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139F57A8-844B-4EF1-A5FF-CC8B3D6A588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09575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FD27A"/>
                </a:solidFill>
              </a:defRPr>
            </a:pPr>
            <a:r>
              <a:rPr sz="975" b="1">
                <a:solidFill>
                  <a:srgbClr val="2FD27A"/>
                </a:solidFill>
              </a:rPr>
              <a:t>SESSION 2 | PBS | THE CASE OPENS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BC08D834-0D7E-485C-AB37-2937A7D89A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00800"/>
            <a:ext cx="8572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Craniofacial Research Track | John Hay Biomedical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C2726ED0-887F-4020-B2E0-8932CCDDA9D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01375" y="6400800"/>
            <a:ext cx="76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1/13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EA5E0642-E420-49F0-9398-E13C36B93C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952500"/>
            <a:ext cx="1047750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92000"/>
              </a:lnSpc>
              <a:buNone/>
              <a:defRPr sz="3375" b="1">
                <a:solidFill>
                  <a:srgbClr val="F7FCF9"/>
                </a:solidFill>
              </a:defRPr>
            </a:pPr>
            <a:r>
              <a:rPr sz="3375" b="1">
                <a:solidFill>
                  <a:srgbClr val="F7FCF9"/>
                </a:solidFill>
              </a:rPr>
              <a:t>How a Face Is Built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E6EDAC74-DCEB-4832-9704-DE0927902B8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1952625"/>
            <a:ext cx="10287000" cy="552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10000"/>
              </a:lnSpc>
              <a:buNone/>
              <a:defRPr sz="1650">
                <a:solidFill>
                  <a:srgbClr val="2FD27A"/>
                </a:solidFill>
              </a:defRPr>
            </a:pPr>
            <a:r>
              <a:rPr sz="1650">
                <a:solidFill>
                  <a:srgbClr val="2FD27A"/>
                </a:solidFill>
              </a:rPr>
              <a:t>If we could film development, what would we see from weeks 4 to 12?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ED8830A6-227D-4FDE-B90D-1E208BB8E5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5715000"/>
            <a:ext cx="102870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10000"/>
              </a:lnSpc>
              <a:buNone/>
              <a:defRPr sz="1200" i="1">
                <a:solidFill>
                  <a:srgbClr val="CDE9DA"/>
                </a:solidFill>
              </a:defRPr>
            </a:pPr>
            <a:r>
              <a:rPr sz="1200" i="1">
                <a:solidFill>
                  <a:srgbClr val="CDE9DA"/>
                </a:solidFill>
              </a:rPr>
              <a:t>Truths 2 and 3: Development sculpts and moves tissue on a schedule.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FD62AF0A-2ACA-4D08-ADAE-0927228B808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3857625"/>
            <a:ext cx="952500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05000"/>
              </a:lnSpc>
              <a:buNone/>
              <a:defRPr sz="2025">
                <a:solidFill>
                  <a:srgbClr val="CDE9DA"/>
                </a:solidFill>
              </a:defRPr>
            </a:pPr>
            <a:r>
              <a:rPr sz="2025">
                <a:solidFill>
                  <a:srgbClr val="CDE9DA"/>
                </a:solidFill>
              </a:rPr>
              <a:t>The face is assembled when growing tissues move, meet, and join during brief windows of time.</a:t>
            </a:r>
          </a:p>
        </p:txBody>
      </p:sp>
    </p:spTree>
    <p:extLst>
      <p:ext uri="{BB962C8B-B14F-4D97-AF65-F5344CB8AC3E}">
        <p14:creationId xmlns:p14="http://schemas.microsoft.com/office/powerpoint/2010/main" val="564210523"/>
      </p:ext>
    </p:extLst>
  </p:cSld>
</p:sld>
</file>

<file path=ppt/slides/slide10.xml><?xml version="1.0" encoding="utf-8"?>
<p:sld xmlns:p="http://schemas.openxmlformats.org/presentationml/2006/main">
  <p:cSld>
    <p:bg>
      <p:bgPr>
        <a:solidFill xmlns:a="http://schemas.openxmlformats.org/drawingml/2006/main">
          <a:srgbClr val="06170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4B66E233-BF0E-46CA-A460-1A9506F1FC6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3335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3B41BF26-AE75-43DA-9648-4CFA08FFDF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15125"/>
            <a:ext cx="12192000" cy="142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47B38B37-86A6-4EEB-8A16-DE552EAD83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438150"/>
            <a:ext cx="1143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36A9E940-A8B0-4D61-A8EF-2708D707F6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09575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FD27A"/>
                </a:solidFill>
              </a:defRPr>
            </a:pPr>
            <a:r>
              <a:rPr sz="975" b="1">
                <a:solidFill>
                  <a:srgbClr val="2FD27A"/>
                </a:solidFill>
              </a:rPr>
              <a:t>SESSION 2 | PBS | THE CASE OPENS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666AD274-1102-4D84-AE27-92888AFA87E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00800"/>
            <a:ext cx="8572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Concrete decision: evidence has a job to do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243E0A45-5694-4608-976E-AF9F95C9D8E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01375" y="6400800"/>
            <a:ext cx="76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10/13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1AA44A77-EEA8-474B-8B64-B974AF69C48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952500"/>
            <a:ext cx="1047750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92000"/>
              </a:lnSpc>
              <a:buNone/>
              <a:defRPr sz="3375" b="1">
                <a:solidFill>
                  <a:srgbClr val="F7FCF9"/>
                </a:solidFill>
              </a:defRPr>
            </a:pPr>
            <a:r>
              <a:rPr sz="3375" b="1">
                <a:solidFill>
                  <a:srgbClr val="F7FCF9"/>
                </a:solidFill>
              </a:rPr>
              <a:t>Your team has to make a call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0066936B-B3B7-42E3-8B50-234BFEC53D4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2190750"/>
            <a:ext cx="10382250" cy="2047875"/>
          </a:xfrm>
          <a:prstGeom xmlns:a="http://schemas.openxmlformats.org/drawingml/2006/main" prst="roundRect">
            <a:avLst>
              <a:gd name="adj" fmla="val 3721"/>
            </a:avLst>
          </a:prstGeom>
          <a:solidFill xmlns:a="http://schemas.openxmlformats.org/drawingml/2006/main">
            <a:srgbClr val="123C2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2A298E34-58FE-47B9-AC37-FE0E5B53174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5375" y="2457450"/>
            <a:ext cx="2476500" cy="2381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125" b="1">
                <a:solidFill>
                  <a:srgbClr val="2FD27A"/>
                </a:solidFill>
              </a:defRPr>
            </a:pPr>
            <a:r>
              <a:rPr sz="1125" b="1">
                <a:solidFill>
                  <a:srgbClr val="2FD27A"/>
                </a:solidFill>
              </a:rPr>
              <a:t>SITUATION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36F54D3A-D0B6-4B16-9BE5-111649D86BA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5375" y="2857500"/>
            <a:ext cx="9763125" cy="1123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05000"/>
              </a:lnSpc>
              <a:buNone/>
              <a:defRPr sz="1650">
                <a:solidFill>
                  <a:srgbClr val="F7FCF9"/>
                </a:solidFill>
              </a:defRPr>
            </a:pPr>
            <a:r>
              <a:rPr sz="1650">
                <a:solidFill>
                  <a:srgbClr val="F7FCF9"/>
                </a:solidFill>
              </a:rPr>
              <a:t>At the expected lip-fusion window, two facial outgrowths in a model are growing but remain separated. The WNT9B-associated signal is present only after the usual contact window. What should the team test next: tissue size, timing of the signal, or a patient diagnosis?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657D6EC5-FA9A-487C-B001-5C821E2F5EE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5715000"/>
            <a:ext cx="102870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10000"/>
              </a:lnSpc>
              <a:buNone/>
              <a:defRPr sz="1200" i="1">
                <a:solidFill>
                  <a:srgbClr val="CDE9DA"/>
                </a:solidFill>
              </a:defRPr>
            </a:pPr>
            <a:r>
              <a:rPr sz="1200" i="1">
                <a:solidFill>
                  <a:srgbClr val="CDE9DA"/>
                </a:solidFill>
              </a:rPr>
              <a:t>Require a claim, the evidence in the situation, and reasoning that uses today's analogy rule.</a:t>
            </a:r>
          </a:p>
        </p:txBody>
      </p:sp>
    </p:spTree>
    <p:extLst>
      <p:ext uri="{BB962C8B-B14F-4D97-AF65-F5344CB8AC3E}">
        <p14:creationId xmlns:p14="http://schemas.microsoft.com/office/powerpoint/2010/main" val="813270926"/>
      </p:ext>
    </p:extLst>
  </p:cSld>
</p:sld>
</file>

<file path=ppt/slides/slide11.xml><?xml version="1.0" encoding="utf-8"?>
<p:sld xmlns:p="http://schemas.openxmlformats.org/presentationml/2006/main">
  <p:cSld>
    <p:bg>
      <p:bgPr>
        <a:solidFill xmlns:a="http://schemas.openxmlformats.org/drawingml/2006/main">
          <a:srgbClr val="06170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61DB0A09-1617-4988-AFB0-7D0847140F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3335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50C817D1-5CDD-482D-9827-F4E996709B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15125"/>
            <a:ext cx="12192000" cy="142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46A1580F-A9EC-470F-9B8A-1ED3BAD6E95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438150"/>
            <a:ext cx="1143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EBD3D939-025E-43D7-9935-FD2E797B1C3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09575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FD27A"/>
                </a:solidFill>
              </a:defRPr>
            </a:pPr>
            <a:r>
              <a:rPr sz="975" b="1">
                <a:solidFill>
                  <a:srgbClr val="2FD27A"/>
                </a:solidFill>
              </a:rPr>
              <a:t>SESSION 2 | PBS | THE CASE OPENS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A87A128E-A31C-4788-ACEF-E8FCF29A36D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00800"/>
            <a:ext cx="8572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Decision reveal: defend the conclusion with evidence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B8315BEE-D1E9-411C-9CCD-B136EB2C37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01375" y="6400800"/>
            <a:ext cx="76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11/13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28E81256-4D39-4C50-919F-5EF6E04529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952500"/>
            <a:ext cx="1047750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92000"/>
              </a:lnSpc>
              <a:buNone/>
              <a:defRPr sz="3375" b="1">
                <a:solidFill>
                  <a:srgbClr val="F7FCF9"/>
                </a:solidFill>
              </a:defRPr>
            </a:pPr>
            <a:r>
              <a:rPr sz="3375" b="1">
                <a:solidFill>
                  <a:srgbClr val="F7FCF9"/>
                </a:solidFill>
              </a:rPr>
              <a:t>Make the strongest evidence-based decision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1E014D11-7ACA-4CB2-B9B9-61814432E2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2476500"/>
            <a:ext cx="1714500" cy="1143000"/>
          </a:xfrm>
          <a:prstGeom xmlns:a="http://schemas.openxmlformats.org/drawingml/2006/main" prst="roundRect">
            <a:avLst>
              <a:gd name="adj" fmla="val 6667"/>
            </a:avLst>
          </a:prstGeom>
          <a:solidFill xmlns:a="http://schemas.openxmlformats.org/drawingml/2006/main">
            <a:srgbClr val="F5C542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E44A7A3E-9A51-48D2-A89F-3A16B222765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2667000"/>
            <a:ext cx="1295400" cy="762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425" b="1">
                <a:solidFill>
                  <a:srgbClr val="F7FCF9"/>
                </a:solidFill>
              </a:defRPr>
            </a:pPr>
            <a:r>
              <a:rPr sz="1425" b="1">
                <a:solidFill>
                  <a:srgbClr val="F7FCF9"/>
                </a:solidFill>
              </a:rPr>
              <a:t>DECISION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90B4D700-BD65-4D2B-BD71-8E64EAEA548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048000" y="2886075"/>
            <a:ext cx="666750" cy="323850"/>
          </a:xfrm>
          <a:prstGeom xmlns:a="http://schemas.openxmlformats.org/drawingml/2006/main" prst="rightArrow">
            <a:avLst/>
          </a:prstGeom>
          <a:solidFill xmlns:a="http://schemas.openxmlformats.org/drawingml/2006/main">
            <a:srgbClr val="F5C542"/>
          </a:solidFill>
          <a:ln xmlns:a="http://schemas.openxmlformats.org/drawingml/2006/main" w="9525">
            <a:solidFill>
              <a:srgbClr val="F5C542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00976F66-EDE9-4ECF-BD7F-DC1F2E4787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86250" y="2190750"/>
            <a:ext cx="6667500" cy="1714500"/>
          </a:xfrm>
          <a:prstGeom xmlns:a="http://schemas.openxmlformats.org/drawingml/2006/main" prst="roundRect">
            <a:avLst>
              <a:gd name="adj" fmla="val 4444"/>
            </a:avLst>
          </a:prstGeom>
          <a:solidFill xmlns:a="http://schemas.openxmlformats.org/drawingml/2006/main">
            <a:srgbClr val="2FD27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ADADF5CF-7510-4D77-ADC0-22B7582D816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95800" y="2381250"/>
            <a:ext cx="6248400" cy="1333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575" b="1">
                <a:solidFill>
                  <a:srgbClr val="F7FCF9"/>
                </a:solidFill>
              </a:defRPr>
            </a:pPr>
            <a:r>
              <a:rPr sz="1575" b="1">
                <a:solidFill>
                  <a:srgbClr val="F7FCF9"/>
                </a:solidFill>
              </a:rPr>
              <a:t>Test tissue size and signal timing first. The immediate mystery is a missed building window. Next we name what an unclosed connection is telling us.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47F169D8-07E8-4666-B649-C8E664B11C9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04875" y="4762500"/>
            <a:ext cx="99060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650">
                <a:solidFill>
                  <a:srgbClr val="CDE9DA"/>
                </a:solidFill>
              </a:defRPr>
            </a:pPr>
            <a:r>
              <a:rPr sz="1650">
                <a:solidFill>
                  <a:srgbClr val="CDE9DA"/>
                </a:solidFill>
              </a:rPr>
              <a:t>Socratic follow-up: Which fact in the scenario made a different answer less defensible?</a:t>
            </a:r>
          </a:p>
        </p:txBody>
      </p:sp>
    </p:spTree>
    <p:extLst>
      <p:ext uri="{BB962C8B-B14F-4D97-AF65-F5344CB8AC3E}">
        <p14:creationId xmlns:p14="http://schemas.microsoft.com/office/powerpoint/2010/main" val="2108354618"/>
      </p:ext>
    </p:extLst>
  </p:cSld>
</p:sld>
</file>

<file path=ppt/slides/slide12.xml><?xml version="1.0" encoding="utf-8"?>
<p:sld xmlns:p="http://schemas.openxmlformats.org/presentationml/2006/main">
  <p:cSld>
    <p:bg>
      <p:bgPr>
        <a:solidFill xmlns:a="http://schemas.openxmlformats.org/drawingml/2006/main">
          <a:srgbClr val="06170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184AD083-0B48-4953-8666-2120C967A98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3335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A14D2CAC-60BF-4F36-B224-77158E77EB2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15125"/>
            <a:ext cx="12192000" cy="142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7B62DB49-ABE8-48FC-8641-014FB298EDF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438150"/>
            <a:ext cx="1143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B4DFB605-EE31-4C88-A7D1-A9227AE1D9D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09575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FD27A"/>
                </a:solidFill>
              </a:defRPr>
            </a:pPr>
            <a:r>
              <a:rPr sz="975" b="1">
                <a:solidFill>
                  <a:srgbClr val="2FD27A"/>
                </a:solidFill>
              </a:rPr>
              <a:t>SESSION 2 | PBS | THE CASE OPENS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50F82DF8-2186-4039-AB44-CE187B2443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00800"/>
            <a:ext cx="8572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Exit ticket and bridge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916618EC-7383-4E7A-8592-BDE27C6D8E9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01375" y="6400800"/>
            <a:ext cx="76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12/13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194D758C-0496-47A1-B1C7-203612D492D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952500"/>
            <a:ext cx="1047750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92000"/>
              </a:lnSpc>
              <a:buNone/>
              <a:defRPr sz="3375" b="1">
                <a:solidFill>
                  <a:srgbClr val="F7FCF9"/>
                </a:solidFill>
              </a:defRPr>
            </a:pPr>
            <a:r>
              <a:rPr sz="3375" b="1">
                <a:solidFill>
                  <a:srgbClr val="F7FCF9"/>
                </a:solidFill>
              </a:rPr>
              <a:t>Leave with the idea. Enter with the next question.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0F1E1B9B-4DAD-4737-9CE2-D56EE15272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2286000"/>
            <a:ext cx="4857750" cy="2143125"/>
          </a:xfrm>
          <a:prstGeom xmlns:a="http://schemas.openxmlformats.org/drawingml/2006/main" prst="roundRect">
            <a:avLst>
              <a:gd name="adj" fmla="val 3556"/>
            </a:avLst>
          </a:prstGeom>
          <a:solidFill xmlns:a="http://schemas.openxmlformats.org/drawingml/2006/main">
            <a:srgbClr val="123C2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3F515C63-B0EF-4CF7-9B44-DF657DD8E8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5375" y="2571750"/>
            <a:ext cx="1905000" cy="2381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125" b="1">
                <a:solidFill>
                  <a:srgbClr val="2FD27A"/>
                </a:solidFill>
              </a:defRPr>
            </a:pPr>
            <a:r>
              <a:rPr sz="1125" b="1">
                <a:solidFill>
                  <a:srgbClr val="2FD27A"/>
                </a:solidFill>
              </a:rPr>
              <a:t>TODAY'S EXIT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068F9F19-AF1D-4986-B170-0B27763A79F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5375" y="3000375"/>
            <a:ext cx="4286250" cy="1047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06000"/>
              </a:lnSpc>
              <a:buNone/>
              <a:defRPr sz="1650">
                <a:solidFill>
                  <a:srgbClr val="F7FCF9"/>
                </a:solidFill>
              </a:defRPr>
            </a:pPr>
            <a:r>
              <a:rPr sz="1650">
                <a:solidFill>
                  <a:srgbClr val="F7FCF9"/>
                </a:solidFill>
              </a:rPr>
              <a:t>Explain why growth alone is not enough to build the face. If edges fail to join, what do we call the opening that remains?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F13011ED-FF8F-425F-B5EB-6D3C688D13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29375" y="2286000"/>
            <a:ext cx="4857750" cy="2143125"/>
          </a:xfrm>
          <a:prstGeom xmlns:a="http://schemas.openxmlformats.org/drawingml/2006/main" prst="roundRect">
            <a:avLst>
              <a:gd name="adj" fmla="val 3556"/>
            </a:avLst>
          </a:prstGeom>
          <a:solidFill xmlns:a="http://schemas.openxmlformats.org/drawingml/2006/main">
            <a:srgbClr val="2FD27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F6C8B826-8526-4FEA-B886-85D88868468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43700" y="2571750"/>
            <a:ext cx="2095500" cy="2381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125" b="1">
                <a:solidFill>
                  <a:srgbClr val="06170F"/>
                </a:solidFill>
              </a:defRPr>
            </a:pPr>
            <a:r>
              <a:rPr sz="1125" b="1">
                <a:solidFill>
                  <a:srgbClr val="06170F"/>
                </a:solidFill>
              </a:rPr>
              <a:t>NEXT UNLOCK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7D6A1430-54E1-4DB7-95A2-80F9C443C97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43700" y="3000375"/>
            <a:ext cx="4286250" cy="1047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02000"/>
              </a:lnSpc>
              <a:buNone/>
              <a:defRPr sz="1800" b="1">
                <a:solidFill>
                  <a:srgbClr val="06170F"/>
                </a:solidFill>
              </a:defRPr>
            </a:pPr>
            <a:r>
              <a:rPr sz="1800" b="1">
                <a:solidFill>
                  <a:srgbClr val="06170F"/>
                </a:solidFill>
              </a:rPr>
              <a:t>Next lesson unlock: A cleft is evidence of an interrupted fusion step.</a:t>
            </a:r>
          </a:p>
        </p:txBody>
      </p:sp>
    </p:spTree>
    <p:extLst>
      <p:ext uri="{BB962C8B-B14F-4D97-AF65-F5344CB8AC3E}">
        <p14:creationId xmlns:p14="http://schemas.microsoft.com/office/powerpoint/2010/main" val="996069100"/>
      </p:ext>
    </p:extLst>
  </p:cSld>
</p:sld>
</file>

<file path=ppt/slides/slide13.xml><?xml version="1.0" encoding="utf-8"?>
<p:sld xmlns:p="http://schemas.openxmlformats.org/presentationml/2006/main">
  <p:cSld>
    <p:bg>
      <p:bgPr>
        <a:solidFill xmlns:a="http://schemas.openxmlformats.org/drawingml/2006/main">
          <a:srgbClr val="06170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574C506D-39D1-4689-8151-47FCB79210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3335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655BFEF0-E065-4A20-B3F0-3B17AD1630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15125"/>
            <a:ext cx="12192000" cy="142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A266BE70-E514-4880-9315-088E4E5AA59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438150"/>
            <a:ext cx="1143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7526F53C-280D-48F0-9284-86BB51DCE9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09575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FD27A"/>
                </a:solidFill>
              </a:defRPr>
            </a:pPr>
            <a:r>
              <a:rPr sz="975" b="1">
                <a:solidFill>
                  <a:srgbClr val="2FD27A"/>
                </a:solidFill>
              </a:rPr>
              <a:t>SESSION 2 | PBS | THE CASE OPENS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1EE068E9-0025-4B9E-9C7C-4CA131DFB4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00800"/>
            <a:ext cx="8572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Sources and alignment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7F575674-64F5-4B91-81A9-67F5E23B018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01375" y="6400800"/>
            <a:ext cx="76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13/13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D10D8DBF-BFC1-4BBE-8184-70741AB00B8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952500"/>
            <a:ext cx="1047750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92000"/>
              </a:lnSpc>
              <a:buNone/>
              <a:defRPr sz="3375" b="1">
                <a:solidFill>
                  <a:srgbClr val="F7FCF9"/>
                </a:solidFill>
              </a:defRPr>
            </a:pPr>
            <a:r>
              <a:rPr sz="3375" b="1">
                <a:solidFill>
                  <a:srgbClr val="F7FCF9"/>
                </a:solidFill>
              </a:rPr>
              <a:t>Evidence behind today's lesson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592484C6-EC49-48B9-9E15-06F7028800C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2143125"/>
            <a:ext cx="10001250" cy="609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15000"/>
              </a:lnSpc>
              <a:buNone/>
              <a:defRPr sz="1575" b="1">
                <a:solidFill>
                  <a:srgbClr val="2FD27A"/>
                </a:solidFill>
              </a:defRPr>
            </a:pPr>
            <a:r>
              <a:rPr sz="1575" b="1">
                <a:solidFill>
                  <a:srgbClr val="2FD27A"/>
                </a:solidFill>
              </a:rPr>
              <a:t>Course connection</a:t>
            </a:r>
          </a:p>
          <a:p xmlns:a="http://schemas.openxmlformats.org/drawingml/2006/main">
            <a:pPr>
              <a:lnSpc>
                <a:spcPct val="115000"/>
              </a:lnSpc>
              <a:buNone/>
              <a:defRPr sz="1575" b="1">
                <a:solidFill>
                  <a:srgbClr val="2FD27A"/>
                </a:solidFill>
              </a:defRPr>
            </a:pPr>
            <a:r>
              <a:rPr sz="1575" b="1">
                <a:solidFill>
                  <a:srgbClr val="2FD27A"/>
                </a:solidFill>
              </a:rPr>
              <a:t>PLTW PBS: relate body structures to development.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EF06260B-A1C7-49D4-97F7-8CA537D0BE4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3238500"/>
            <a:ext cx="10287000" cy="2952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08000"/>
              </a:lnSpc>
              <a:buNone/>
              <a:defRPr sz="1275">
                <a:solidFill>
                  <a:srgbClr val="F7FCF9"/>
                </a:solidFill>
              </a:defRPr>
            </a:pPr>
            <a:r>
              <a:rPr sz="1275">
                <a:solidFill>
                  <a:srgbClr val="F7FCF9"/>
                </a:solidFill>
              </a:rPr>
              <a:t>•  NIDCR. Cleft Lip &amp; Palate. nidcr.nih.gov/health-info/cleft-lip-palate</a:t>
            </a:r>
          </a:p>
          <a:p xmlns:a="http://schemas.openxmlformats.org/drawingml/2006/main">
            <a:r>
              <a:t/>
            </a:r>
          </a:p>
          <a:p xmlns:a="http://schemas.openxmlformats.org/drawingml/2006/main">
            <a:pPr>
              <a:lnSpc>
                <a:spcPct val="108000"/>
              </a:lnSpc>
              <a:buNone/>
              <a:defRPr sz="1275">
                <a:solidFill>
                  <a:srgbClr val="F7FCF9"/>
                </a:solidFill>
              </a:defRPr>
            </a:pPr>
            <a:r>
              <a:rPr sz="1275">
                <a:solidFill>
                  <a:srgbClr val="F7FCF9"/>
                </a:solidFill>
              </a:rPr>
              <a:t>•  Cordero et al. Cranial Neural Crest Cells on the Move. PMC3039913.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C9A611B5-7DD3-4870-8754-5895DC82A2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5715000"/>
            <a:ext cx="102870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10000"/>
              </a:lnSpc>
              <a:buNone/>
              <a:defRPr sz="1200" i="1">
                <a:solidFill>
                  <a:srgbClr val="CDE9DA"/>
                </a:solidFill>
              </a:defRPr>
            </a:pPr>
            <a:r>
              <a:rPr sz="1200" i="1">
                <a:solidFill>
                  <a:srgbClr val="CDE9DA"/>
                </a:solidFill>
              </a:rPr>
              <a:t>Research sources are selected for student-safe, evidence-based framing.</a:t>
            </a:r>
          </a:p>
        </p:txBody>
      </p:sp>
    </p:spTree>
    <p:extLst>
      <p:ext uri="{BB962C8B-B14F-4D97-AF65-F5344CB8AC3E}">
        <p14:creationId xmlns:p14="http://schemas.microsoft.com/office/powerpoint/2010/main" val="1896384623"/>
      </p:ext>
    </p:extLst>
  </p:cSld>
</p:sld>
</file>

<file path=ppt/slides/slide2.xml><?xml version="1.0" encoding="utf-8"?>
<p:sld xmlns:p="http://schemas.openxmlformats.org/presentationml/2006/main">
  <p:cSld>
    <p:bg>
      <p:bgPr>
        <a:solidFill xmlns:a="http://schemas.openxmlformats.org/drawingml/2006/main">
          <a:srgbClr val="06170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5726C4BA-9178-403C-B8CD-28074D04A8A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3335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EBB67991-CC3C-4C56-B6CB-DDE535D637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15125"/>
            <a:ext cx="12192000" cy="142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D6FE24D4-EC74-461E-A00F-17EAF0F863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438150"/>
            <a:ext cx="1143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28BFEFE4-8287-419B-B217-E47E497787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09575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FD27A"/>
                </a:solidFill>
              </a:defRPr>
            </a:pPr>
            <a:r>
              <a:rPr sz="975" b="1">
                <a:solidFill>
                  <a:srgbClr val="2FD27A"/>
                </a:solidFill>
              </a:rPr>
              <a:t>SESSION 2 | PBS | THE CASE OPENS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4950625A-6002-4FC9-A152-5AE5977FD61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00800"/>
            <a:ext cx="8572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Bring yesterday forward before adding new details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3C69D53E-76C3-41F7-8C67-74E256A139E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01375" y="6400800"/>
            <a:ext cx="76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2/13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939BBDD5-177B-4341-AFEC-37E578A9B5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952500"/>
            <a:ext cx="1047750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92000"/>
              </a:lnSpc>
              <a:buNone/>
              <a:defRPr sz="3375" b="1">
                <a:solidFill>
                  <a:srgbClr val="F7FCF9"/>
                </a:solidFill>
              </a:defRPr>
            </a:pPr>
            <a:r>
              <a:rPr sz="3375" b="1">
                <a:solidFill>
                  <a:srgbClr val="F7FCF9"/>
                </a:solidFill>
              </a:rPr>
              <a:t>Carry the previous idea forward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D9C90E09-F304-4A58-9CD8-E103C27DC0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2333625"/>
            <a:ext cx="10477500" cy="1238250"/>
          </a:xfrm>
          <a:prstGeom xmlns:a="http://schemas.openxmlformats.org/drawingml/2006/main" prst="roundRect">
            <a:avLst>
              <a:gd name="adj" fmla="val 6154"/>
            </a:avLst>
          </a:prstGeom>
          <a:solidFill xmlns:a="http://schemas.openxmlformats.org/drawingml/2006/main">
            <a:srgbClr val="123C2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8AD4C178-5C81-46E6-B2E8-DE7BAED9D96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2524125"/>
            <a:ext cx="10058400" cy="857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2025" b="1">
                <a:solidFill>
                  <a:srgbClr val="F7FCF9"/>
                </a:solidFill>
              </a:defRPr>
            </a:pPr>
            <a:r>
              <a:rPr sz="2025" b="1">
                <a:solidFill>
                  <a:srgbClr val="F7FCF9"/>
                </a:solidFill>
              </a:rPr>
              <a:t>Yesterday's question: What normal building step did not finish?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3B1F78DC-DDC3-4FC4-A3EE-BE34A2ABEA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4095750"/>
            <a:ext cx="95250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725">
                <a:solidFill>
                  <a:srgbClr val="2FD27A"/>
                </a:solidFill>
              </a:defRPr>
            </a:pPr>
            <a:r>
              <a:rPr sz="1725">
                <a:solidFill>
                  <a:srgbClr val="2FD27A"/>
                </a:solidFill>
              </a:rPr>
              <a:t>Today we use that idea to answer one deeper question.</a:t>
            </a:r>
          </a:p>
        </p:txBody>
      </p:sp>
    </p:spTree>
    <p:extLst>
      <p:ext uri="{BB962C8B-B14F-4D97-AF65-F5344CB8AC3E}">
        <p14:creationId xmlns:p14="http://schemas.microsoft.com/office/powerpoint/2010/main" val="700441944"/>
      </p:ext>
    </p:extLst>
  </p:cSld>
</p:sld>
</file>

<file path=ppt/slides/slide3.xml><?xml version="1.0" encoding="utf-8"?>
<p:sld xmlns:p="http://schemas.openxmlformats.org/presentationml/2006/main">
  <p:cSld>
    <p:bg>
      <p:bgPr>
        <a:solidFill xmlns:a="http://schemas.openxmlformats.org/drawingml/2006/main">
          <a:srgbClr val="06170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AD347423-F66C-45F0-94DE-F407D4C910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3335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D3D68615-B20E-4394-AF55-FE9A3321EE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15125"/>
            <a:ext cx="12192000" cy="142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A0B5860F-9BB5-444F-B33D-A528897D94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438150"/>
            <a:ext cx="1143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81200118-D61B-4B67-911D-E881B273B39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09575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FD27A"/>
                </a:solidFill>
              </a:defRPr>
            </a:pPr>
            <a:r>
              <a:rPr sz="975" b="1">
                <a:solidFill>
                  <a:srgbClr val="2FD27A"/>
                </a:solidFill>
              </a:rPr>
              <a:t>SESSION 2 | PBS | THE CASE OPENS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7CA42008-71EC-470D-BC1C-8FAFD1B8128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00800"/>
            <a:ext cx="8572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The four durable truths of developmental biology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C93AE653-F253-4766-A644-A20A657ED6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01375" y="6400800"/>
            <a:ext cx="76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3/13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B9A6F886-31EF-4303-B079-8E77FC983D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952500"/>
            <a:ext cx="1047750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92000"/>
              </a:lnSpc>
              <a:buNone/>
              <a:defRPr sz="3375" b="1">
                <a:solidFill>
                  <a:srgbClr val="F7FCF9"/>
                </a:solidFill>
              </a:defRPr>
            </a:pPr>
            <a:r>
              <a:rPr sz="3375" b="1">
                <a:solidFill>
                  <a:srgbClr val="F7FCF9"/>
                </a:solidFill>
              </a:rPr>
              <a:t>Our unit has four truths to return to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5CCD7562-9FD5-4CDD-B12B-6384F167D7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6750" y="2762250"/>
            <a:ext cx="2381250" cy="1095375"/>
          </a:xfrm>
          <a:prstGeom xmlns:a="http://schemas.openxmlformats.org/drawingml/2006/main" prst="roundRect">
            <a:avLst>
              <a:gd name="adj" fmla="val 6957"/>
            </a:avLst>
          </a:prstGeom>
          <a:solidFill xmlns:a="http://schemas.openxmlformats.org/drawingml/2006/main">
            <a:srgbClr val="123C2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501BA10A-FBCD-4440-A328-AF4D75BEB60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2952750"/>
            <a:ext cx="1962150" cy="7143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425" b="1">
                <a:solidFill>
                  <a:srgbClr val="F7FCF9"/>
                </a:solidFill>
              </a:defRPr>
            </a:pPr>
            <a:r>
              <a:rPr sz="1425" b="1">
                <a:solidFill>
                  <a:srgbClr val="F7FCF9"/>
                </a:solidFill>
              </a:rPr>
              <a:t>1. Cells differentiate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B8D497B1-39E1-4BB6-A5F4-3B55B331DE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76625" y="2762250"/>
            <a:ext cx="2381250" cy="1095375"/>
          </a:xfrm>
          <a:prstGeom xmlns:a="http://schemas.openxmlformats.org/drawingml/2006/main" prst="roundRect">
            <a:avLst>
              <a:gd name="adj" fmla="val 6957"/>
            </a:avLst>
          </a:prstGeom>
          <a:solidFill xmlns:a="http://schemas.openxmlformats.org/drawingml/2006/main">
            <a:srgbClr val="2FD27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8207B7B1-E224-4D22-BEF6-ABE5BD282F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86175" y="2952750"/>
            <a:ext cx="1962150" cy="7143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425" b="1">
                <a:solidFill>
                  <a:srgbClr val="F7FCF9"/>
                </a:solidFill>
              </a:defRPr>
            </a:pPr>
            <a:r>
              <a:rPr sz="1425" b="1">
                <a:solidFill>
                  <a:srgbClr val="F7FCF9"/>
                </a:solidFill>
              </a:rPr>
              <a:t>2. Development sculpts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FFC45E50-B113-413B-B5C8-DF7B4E280C8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86500" y="2762250"/>
            <a:ext cx="2381250" cy="1095375"/>
          </a:xfrm>
          <a:prstGeom xmlns:a="http://schemas.openxmlformats.org/drawingml/2006/main" prst="roundRect">
            <a:avLst>
              <a:gd name="adj" fmla="val 6957"/>
            </a:avLst>
          </a:prstGeom>
          <a:solidFill xmlns:a="http://schemas.openxmlformats.org/drawingml/2006/main">
            <a:srgbClr val="123C2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37206A03-976C-41DE-BAA1-F309626BA8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96050" y="2952750"/>
            <a:ext cx="1962150" cy="7143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425" b="1">
                <a:solidFill>
                  <a:srgbClr val="F7FCF9"/>
                </a:solidFill>
              </a:defRPr>
            </a:pPr>
            <a:r>
              <a:rPr sz="1425" b="1">
                <a:solidFill>
                  <a:srgbClr val="F7FCF9"/>
                </a:solidFill>
              </a:rPr>
              <a:t>3. Cells move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BFF06070-9838-4B22-AE49-4724CEF4D18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096375" y="2762250"/>
            <a:ext cx="2381250" cy="1095375"/>
          </a:xfrm>
          <a:prstGeom xmlns:a="http://schemas.openxmlformats.org/drawingml/2006/main" prst="roundRect">
            <a:avLst>
              <a:gd name="adj" fmla="val 6957"/>
            </a:avLst>
          </a:prstGeom>
          <a:solidFill xmlns:a="http://schemas.openxmlformats.org/drawingml/2006/main">
            <a:srgbClr val="123C2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D976D8C9-9C65-4830-A50C-B62584462C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05925" y="2952750"/>
            <a:ext cx="1962150" cy="7143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425" b="1">
                <a:solidFill>
                  <a:srgbClr val="F7FCF9"/>
                </a:solidFill>
              </a:defRPr>
            </a:pPr>
            <a:r>
              <a:rPr sz="1425" b="1">
                <a:solidFill>
                  <a:srgbClr val="F7FCF9"/>
                </a:solidFill>
              </a:rPr>
              <a:t>4. Dysregulation changes outcomes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542761EE-3285-44BD-A263-1DE1003F24E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5715000"/>
            <a:ext cx="102870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10000"/>
              </a:lnSpc>
              <a:buNone/>
              <a:defRPr sz="1200" i="1">
                <a:solidFill>
                  <a:srgbClr val="CDE9DA"/>
                </a:solidFill>
              </a:defRPr>
            </a:pPr>
            <a:r>
              <a:rPr sz="1200" i="1">
                <a:solidFill>
                  <a:srgbClr val="CDE9DA"/>
                </a:solidFill>
              </a:rPr>
              <a:t>Truths 2 and 3: Development sculpts and moves tissue on a schedule.</a:t>
            </a:r>
          </a:p>
        </p:txBody>
      </p:sp>
    </p:spTree>
    <p:extLst>
      <p:ext uri="{BB962C8B-B14F-4D97-AF65-F5344CB8AC3E}">
        <p14:creationId xmlns:p14="http://schemas.microsoft.com/office/powerpoint/2010/main" val="514425685"/>
      </p:ext>
    </p:extLst>
  </p:cSld>
</p:sld>
</file>

<file path=ppt/slides/slide4.xml><?xml version="1.0" encoding="utf-8"?>
<p:sld xmlns:p="http://schemas.openxmlformats.org/presentationml/2006/main">
  <p:cSld>
    <p:bg>
      <p:bgPr>
        <a:solidFill xmlns:a="http://schemas.openxmlformats.org/drawingml/2006/main">
          <a:srgbClr val="06170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9ABDB7FC-AD0C-4BBB-BA58-9BC37A1DCF1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3335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00C4CD6B-FC54-4855-99C5-192966B413B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15125"/>
            <a:ext cx="12192000" cy="142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440F23A5-4234-4A93-BBFE-70D2CE8786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438150"/>
            <a:ext cx="1143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9BF36277-F7B6-457A-A934-003AC2E321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09575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FD27A"/>
                </a:solidFill>
              </a:defRPr>
            </a:pPr>
            <a:r>
              <a:rPr sz="975" b="1">
                <a:solidFill>
                  <a:srgbClr val="2FD27A"/>
                </a:solidFill>
              </a:rPr>
              <a:t>SESSION 2 | PBS | THE CASE OPENS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1246C1ED-D3AF-4141-8819-CCAB805FDB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00800"/>
            <a:ext cx="8572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Daily graphical abstract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9B18568D-9EE1-4A01-8F12-33B7146450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01375" y="6400800"/>
            <a:ext cx="76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4/13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37BEF011-70CE-4655-95D1-A8863614A6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952500"/>
            <a:ext cx="1047750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92000"/>
              </a:lnSpc>
              <a:buNone/>
              <a:defRPr sz="3375" b="1">
                <a:solidFill>
                  <a:srgbClr val="F7FCF9"/>
                </a:solidFill>
              </a:defRPr>
            </a:pPr>
            <a:r>
              <a:rPr sz="3375" b="1">
                <a:solidFill>
                  <a:srgbClr val="F7FCF9"/>
                </a:solidFill>
              </a:rPr>
              <a:t>Today's take-home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FBBEACFA-BE98-4DC4-B383-4BD444EE6B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1952625"/>
            <a:ext cx="10287000" cy="552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10000"/>
              </a:lnSpc>
              <a:buNone/>
              <a:defRPr sz="1650">
                <a:solidFill>
                  <a:srgbClr val="2FD27A"/>
                </a:solidFill>
              </a:defRPr>
            </a:pPr>
            <a:r>
              <a:rPr sz="1650">
                <a:solidFill>
                  <a:srgbClr val="2FD27A"/>
                </a:solidFill>
              </a:rPr>
              <a:t>The face is assembled when growing tissues move, meet, and join during brief windows of time.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5C543DF1-32A5-41FB-BE4B-19B90ADC0E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000250" y="3000375"/>
            <a:ext cx="2381250" cy="1428750"/>
          </a:xfrm>
          <a:prstGeom xmlns:a="http://schemas.openxmlformats.org/drawingml/2006/main" prst="roundRect">
            <a:avLst>
              <a:gd name="adj" fmla="val 5333"/>
            </a:avLst>
          </a:prstGeom>
          <a:solidFill xmlns:a="http://schemas.openxmlformats.org/drawingml/2006/main">
            <a:srgbClr val="123C2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7FA907D0-2657-49A3-8078-0D066295CA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209800" y="3190875"/>
            <a:ext cx="1962150" cy="1047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425" b="1">
                <a:solidFill>
                  <a:srgbClr val="F7FCF9"/>
                </a:solidFill>
              </a:defRPr>
            </a:pPr>
            <a:r>
              <a:rPr sz="1425" b="1">
                <a:solidFill>
                  <a:srgbClr val="F7FCF9"/>
                </a:solidFill>
              </a:rPr>
              <a:t>Grow toward the midline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6251CF85-4C35-442D-89F2-C275CA4DEC1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48175" y="3571875"/>
            <a:ext cx="619125" cy="323850"/>
          </a:xfrm>
          <a:prstGeom xmlns:a="http://schemas.openxmlformats.org/drawingml/2006/main" prst="rightArrow">
            <a:avLst/>
          </a:prstGeom>
          <a:solidFill xmlns:a="http://schemas.openxmlformats.org/drawingml/2006/main">
            <a:srgbClr val="F5C542"/>
          </a:solidFill>
          <a:ln xmlns:a="http://schemas.openxmlformats.org/drawingml/2006/main" w="9525">
            <a:solidFill>
              <a:srgbClr val="F5C542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45B28915-A06A-48FF-927F-C8C558F39E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905375" y="3000375"/>
            <a:ext cx="2381250" cy="1428750"/>
          </a:xfrm>
          <a:prstGeom xmlns:a="http://schemas.openxmlformats.org/drawingml/2006/main" prst="roundRect">
            <a:avLst>
              <a:gd name="adj" fmla="val 5333"/>
            </a:avLst>
          </a:prstGeom>
          <a:solidFill xmlns:a="http://schemas.openxmlformats.org/drawingml/2006/main">
            <a:srgbClr val="123C2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239C22EB-BDDD-4F76-A9BD-004670A4D31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14925" y="3190875"/>
            <a:ext cx="1962150" cy="1047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425" b="1">
                <a:solidFill>
                  <a:srgbClr val="F7FCF9"/>
                </a:solidFill>
              </a:defRPr>
            </a:pPr>
            <a:r>
              <a:rPr sz="1425" b="1">
                <a:solidFill>
                  <a:srgbClr val="F7FCF9"/>
                </a:solidFill>
              </a:rPr>
              <a:t>Meet on time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1AF64698-8253-4118-A7D6-1247D7DE19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53300" y="3571875"/>
            <a:ext cx="619125" cy="323850"/>
          </a:xfrm>
          <a:prstGeom xmlns:a="http://schemas.openxmlformats.org/drawingml/2006/main" prst="rightArrow">
            <a:avLst/>
          </a:prstGeom>
          <a:solidFill xmlns:a="http://schemas.openxmlformats.org/drawingml/2006/main">
            <a:srgbClr val="F5C542"/>
          </a:solidFill>
          <a:ln xmlns:a="http://schemas.openxmlformats.org/drawingml/2006/main" w="9525">
            <a:solidFill>
              <a:srgbClr val="F5C542"/>
            </a:solidFill>
            <a:prstDash val="solid"/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0581143C-0F6F-4D83-BBC9-2631BBB3ABA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0" y="3000375"/>
            <a:ext cx="2381250" cy="1428750"/>
          </a:xfrm>
          <a:prstGeom xmlns:a="http://schemas.openxmlformats.org/drawingml/2006/main" prst="roundRect">
            <a:avLst>
              <a:gd name="adj" fmla="val 5333"/>
            </a:avLst>
          </a:prstGeom>
          <a:solidFill xmlns:a="http://schemas.openxmlformats.org/drawingml/2006/main">
            <a:srgbClr val="2FD27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85DDE798-9EFA-4AFE-9FD6-5B34A9D9C05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20050" y="3190875"/>
            <a:ext cx="1962150" cy="1047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425" b="1">
                <a:solidFill>
                  <a:srgbClr val="F7FCF9"/>
                </a:solidFill>
              </a:defRPr>
            </a:pPr>
            <a:r>
              <a:rPr sz="1425" b="1">
                <a:solidFill>
                  <a:srgbClr val="F7FCF9"/>
                </a:solidFill>
              </a:rPr>
              <a:t>Join into one structure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FF21338B-5673-4E1F-AFC7-3E6DA0EB1BD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5715000"/>
            <a:ext cx="102870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10000"/>
              </a:lnSpc>
              <a:buNone/>
              <a:defRPr sz="1200" i="1">
                <a:solidFill>
                  <a:srgbClr val="CDE9DA"/>
                </a:solidFill>
              </a:defRPr>
            </a:pPr>
            <a:r>
              <a:rPr sz="1200" i="1">
                <a:solidFill>
                  <a:srgbClr val="CDE9DA"/>
                </a:solidFill>
              </a:rPr>
              <a:t>Say this aloud: The face is assembled when growing tissues move, meet, and join during brief windows of time.</a:t>
            </a:r>
          </a:p>
        </p:txBody>
      </p:sp>
    </p:spTree>
    <p:extLst>
      <p:ext uri="{BB962C8B-B14F-4D97-AF65-F5344CB8AC3E}">
        <p14:creationId xmlns:p14="http://schemas.microsoft.com/office/powerpoint/2010/main" val="758176874"/>
      </p:ext>
    </p:extLst>
  </p:cSld>
</p:sld>
</file>

<file path=ppt/slides/slide5.xml><?xml version="1.0" encoding="utf-8"?>
<p:sld xmlns:p="http://schemas.openxmlformats.org/presentationml/2006/main">
  <p:cSld>
    <p:bg>
      <p:bgPr>
        <a:solidFill xmlns:a="http://schemas.openxmlformats.org/drawingml/2006/main">
          <a:srgbClr val="06170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76CAD132-6B1D-4A08-B880-410B5E26F61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3335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81D6A9F2-321A-42BB-AB62-E01EA352002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15125"/>
            <a:ext cx="12192000" cy="142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7250C3E4-91E5-4FFA-A19F-A35AA25AB9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438150"/>
            <a:ext cx="1143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F4461271-ACE4-4BE6-97AC-DDAED5CB10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09575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FD27A"/>
                </a:solidFill>
              </a:defRPr>
            </a:pPr>
            <a:r>
              <a:rPr sz="975" b="1">
                <a:solidFill>
                  <a:srgbClr val="2FD27A"/>
                </a:solidFill>
              </a:rPr>
              <a:t>SESSION 2 | PBS | THE CASE OPENS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0E21B0CD-8008-4A41-A422-640B9BC86DA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00800"/>
            <a:ext cx="8572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Analogy picture: observe before explaining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5AB2A250-2C33-47EF-9663-967879E59E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01375" y="6400800"/>
            <a:ext cx="76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5/13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202AD4EF-11ED-4FB6-8AFC-0115FC5B5A7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952500"/>
            <a:ext cx="4000500" cy="1333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95000"/>
              </a:lnSpc>
              <a:buNone/>
              <a:defRPr sz="2400" b="1">
                <a:solidFill>
                  <a:srgbClr val="F7FCF9"/>
                </a:solidFill>
              </a:defRPr>
            </a:pPr>
            <a:r>
              <a:rPr sz="2400" b="1">
                <a:solidFill>
                  <a:srgbClr val="F7FCF9"/>
                </a:solidFill>
              </a:rPr>
              <a:t>Study the a bridge build</a:t>
            </a:r>
          </a:p>
        </p:txBody>
      </p:sp>
      <p:pic>
        <p:nvPicPr>
          <p:cNvPr id="1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9fec33cb7c9f41dc"/>
          <a:srcRect xmlns:a="http://schemas.openxmlformats.org/drawingml/2006/main" l="935" t="0" r="935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4953000" y="1600200"/>
            <a:ext cx="6477000" cy="3714750"/>
          </a:xfrm>
          <a:prstGeom xmlns:a="http://schemas.openxmlformats.org/drawingml/2006/main" prst="roundRect">
            <a:avLst>
              <a:gd name="adj" fmla="val 3077"/>
            </a:avLst>
          </a:prstGeom>
        </p:spPr>
      </p:pic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394B16DF-975B-4BE1-A869-61AC196144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143250"/>
            <a:ext cx="3857625" cy="762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04000"/>
              </a:lnSpc>
              <a:buNone/>
              <a:defRPr sz="1725">
                <a:solidFill>
                  <a:srgbClr val="2FD27A"/>
                </a:solidFill>
              </a:defRPr>
            </a:pPr>
            <a:r>
              <a:rPr sz="1725">
                <a:solidFill>
                  <a:srgbClr val="2FD27A"/>
                </a:solidFill>
              </a:rPr>
              <a:t>Do not name the biology yet. Describe only what you see.</a:t>
            </a:r>
          </a:p>
        </p:txBody>
      </p:sp>
    </p:spTree>
    <p:extLst>
      <p:ext uri="{BB962C8B-B14F-4D97-AF65-F5344CB8AC3E}">
        <p14:creationId xmlns:p14="http://schemas.microsoft.com/office/powerpoint/2010/main" val="184641649"/>
      </p:ext>
    </p:extLst>
  </p:cSld>
</p:sld>
</file>

<file path=ppt/slides/slide6.xml><?xml version="1.0" encoding="utf-8"?>
<p:sld xmlns:p="http://schemas.openxmlformats.org/presentationml/2006/main">
  <p:cSld>
    <p:bg>
      <p:bgPr>
        <a:solidFill xmlns:a="http://schemas.openxmlformats.org/drawingml/2006/main">
          <a:srgbClr val="06170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FA5B24A1-B6F6-46A2-8F19-4B27DA620C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3335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7D5D5411-E58E-463D-99E6-1A74B85FEC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15125"/>
            <a:ext cx="12192000" cy="142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1A1E2CE0-1240-4EE4-8EE6-30DCA7DFB2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438150"/>
            <a:ext cx="1143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0AD6D2E9-1B4A-483B-8F53-A61ACAAF4C6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09575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FD27A"/>
                </a:solidFill>
              </a:defRPr>
            </a:pPr>
            <a:r>
              <a:rPr sz="975" b="1">
                <a:solidFill>
                  <a:srgbClr val="2FD27A"/>
                </a:solidFill>
              </a:rPr>
              <a:t>SESSION 2 | PBS | THE CASE OPENS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DC14FE30-E733-467B-8D1C-3BB5708CF0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00800"/>
            <a:ext cx="8572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Socratic inquiry: students create the rule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8C82EE39-EBBD-446B-A75A-436FEF5707A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01375" y="6400800"/>
            <a:ext cx="76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6/13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92662353-B228-44D5-9307-29E42CE98AB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952500"/>
            <a:ext cx="1047750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92000"/>
              </a:lnSpc>
              <a:buNone/>
              <a:defRPr sz="3375" b="1">
                <a:solidFill>
                  <a:srgbClr val="F7FCF9"/>
                </a:solidFill>
              </a:defRPr>
            </a:pPr>
            <a:r>
              <a:rPr sz="3375" b="1">
                <a:solidFill>
                  <a:srgbClr val="F7FCF9"/>
                </a:solidFill>
              </a:rPr>
              <a:t>What does the picture make you notice?</a:t>
            </a:r>
          </a:p>
        </p:txBody>
      </p:sp>
      <p:pic>
        <p:nvPicPr>
          <p:cNvPr id="1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4fce62868c1f4547"/>
          <a:srcRect xmlns:a="http://schemas.openxmlformats.org/drawingml/2006/main" l="935" t="0" r="935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4953000" y="1600200"/>
            <a:ext cx="6477000" cy="3714750"/>
          </a:xfrm>
          <a:prstGeom xmlns:a="http://schemas.openxmlformats.org/drawingml/2006/main" prst="roundRect">
            <a:avLst>
              <a:gd name="adj" fmla="val 3077"/>
            </a:avLst>
          </a:prstGeom>
        </p:spPr>
      </p:pic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D8F851C2-63E3-4BB1-9029-9155D238E3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2524125"/>
            <a:ext cx="3952875" cy="2952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08000"/>
              </a:lnSpc>
              <a:buNone/>
              <a:defRPr sz="1500">
                <a:solidFill>
                  <a:srgbClr val="F7FCF9"/>
                </a:solidFill>
              </a:defRPr>
            </a:pPr>
            <a:r>
              <a:rPr sz="1500">
                <a:solidFill>
                  <a:srgbClr val="F7FCF9"/>
                </a:solidFill>
              </a:rPr>
              <a:t>•  What must happen before this bridge becomes one crossing?</a:t>
            </a:r>
          </a:p>
          <a:p xmlns:a="http://schemas.openxmlformats.org/drawingml/2006/main">
            <a:r>
              <a:t/>
            </a:r>
          </a:p>
          <a:p xmlns:a="http://schemas.openxmlformats.org/drawingml/2006/main">
            <a:pPr>
              <a:lnSpc>
                <a:spcPct val="108000"/>
              </a:lnSpc>
              <a:buNone/>
              <a:defRPr sz="1500">
                <a:solidFill>
                  <a:srgbClr val="F7FCF9"/>
                </a:solidFill>
              </a:defRPr>
            </a:pPr>
            <a:r>
              <a:rPr sz="1500">
                <a:solidFill>
                  <a:srgbClr val="F7FCF9"/>
                </a:solidFill>
              </a:rPr>
              <a:t>•  What could make the halves miss even if both crews are working?</a:t>
            </a:r>
          </a:p>
          <a:p xmlns:a="http://schemas.openxmlformats.org/drawingml/2006/main">
            <a:r>
              <a:t/>
            </a:r>
          </a:p>
          <a:p xmlns:a="http://schemas.openxmlformats.org/drawingml/2006/main">
            <a:pPr>
              <a:lnSpc>
                <a:spcPct val="108000"/>
              </a:lnSpc>
              <a:buNone/>
              <a:defRPr sz="1500">
                <a:solidFill>
                  <a:srgbClr val="F7FCF9"/>
                </a:solidFill>
              </a:defRPr>
            </a:pPr>
            <a:r>
              <a:rPr sz="1500">
                <a:solidFill>
                  <a:srgbClr val="F7FCF9"/>
                </a:solidFill>
              </a:rPr>
              <a:t>•  Which detail shows that timing matters?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39AEDFB3-BBB7-4721-A951-C4C8A13E2B8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5715000"/>
            <a:ext cx="102870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10000"/>
              </a:lnSpc>
              <a:buNone/>
              <a:defRPr sz="1200" i="1">
                <a:solidFill>
                  <a:srgbClr val="CDE9DA"/>
                </a:solidFill>
              </a:defRPr>
            </a:pPr>
            <a:r>
              <a:rPr sz="1200" i="1">
                <a:solidFill>
                  <a:srgbClr val="CDE9DA"/>
                </a:solidFill>
              </a:rPr>
              <a:t>Teacher move: collect observations first. Delay the biological vocabulary until students state the pattern.</a:t>
            </a:r>
          </a:p>
        </p:txBody>
      </p:sp>
    </p:spTree>
    <p:extLst>
      <p:ext uri="{BB962C8B-B14F-4D97-AF65-F5344CB8AC3E}">
        <p14:creationId xmlns:p14="http://schemas.microsoft.com/office/powerpoint/2010/main" val="1754754972"/>
      </p:ext>
    </p:extLst>
  </p:cSld>
</p:sld>
</file>

<file path=ppt/slides/slide7.xml><?xml version="1.0" encoding="utf-8"?>
<p:sld xmlns:p="http://schemas.openxmlformats.org/presentationml/2006/main">
  <p:cSld>
    <p:bg>
      <p:bgPr>
        <a:solidFill xmlns:a="http://schemas.openxmlformats.org/drawingml/2006/main">
          <a:srgbClr val="06170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A904BDF8-4273-476A-A929-6E5EA8B447B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3335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9497B4B1-5519-4FA6-942B-8A397AFB0CD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15125"/>
            <a:ext cx="12192000" cy="142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FB6B99D9-CFC8-4026-9EE6-897E37AF10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438150"/>
            <a:ext cx="1143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50C9DA91-925D-4BCB-BFD5-302B2EF17F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09575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FD27A"/>
                </a:solidFill>
              </a:defRPr>
            </a:pPr>
            <a:r>
              <a:rPr sz="975" b="1">
                <a:solidFill>
                  <a:srgbClr val="2FD27A"/>
                </a:solidFill>
              </a:rPr>
              <a:t>SESSION 2 | PBS | THE CASE OPENS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CC9DB804-3B98-445D-930F-94C5E34DA7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00800"/>
            <a:ext cx="8572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Socratic inquiry: name the rule together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A52A69F2-C08A-4493-B588-E159EDF3BF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01375" y="6400800"/>
            <a:ext cx="76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7/13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80962065-15CA-4B7D-9BC8-39CF4551A70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952500"/>
            <a:ext cx="1047750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92000"/>
              </a:lnSpc>
              <a:buNone/>
              <a:defRPr sz="3375" b="1">
                <a:solidFill>
                  <a:srgbClr val="F7FCF9"/>
                </a:solidFill>
              </a:defRPr>
            </a:pPr>
            <a:r>
              <a:rPr sz="3375" b="1">
                <a:solidFill>
                  <a:srgbClr val="F7FCF9"/>
                </a:solidFill>
              </a:rPr>
              <a:t>Turn your observations into rules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C1614E7C-CFB0-44CF-9544-459DF466699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2381250"/>
            <a:ext cx="10001250" cy="2952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08000"/>
              </a:lnSpc>
              <a:buNone/>
              <a:defRPr sz="1875">
                <a:solidFill>
                  <a:srgbClr val="F7FCF9"/>
                </a:solidFill>
              </a:defRPr>
            </a:pPr>
            <a:r>
              <a:rPr sz="1875">
                <a:solidFill>
                  <a:srgbClr val="F7FCF9"/>
                </a:solidFill>
              </a:rPr>
              <a:t>•  Two structures must arrive at the same place.</a:t>
            </a:r>
          </a:p>
          <a:p xmlns:a="http://schemas.openxmlformats.org/drawingml/2006/main">
            <a:r>
              <a:t/>
            </a:r>
          </a:p>
          <a:p xmlns:a="http://schemas.openxmlformats.org/drawingml/2006/main">
            <a:pPr>
              <a:lnSpc>
                <a:spcPct val="108000"/>
              </a:lnSpc>
              <a:buNone/>
              <a:defRPr sz="1875">
                <a:solidFill>
                  <a:srgbClr val="F7FCF9"/>
                </a:solidFill>
              </a:defRPr>
            </a:pPr>
            <a:r>
              <a:rPr sz="1875">
                <a:solidFill>
                  <a:srgbClr val="F7FCF9"/>
                </a:solidFill>
              </a:rPr>
              <a:t>•  They must arrive within the same window.</a:t>
            </a:r>
          </a:p>
          <a:p xmlns:a="http://schemas.openxmlformats.org/drawingml/2006/main">
            <a:r>
              <a:t/>
            </a:r>
          </a:p>
          <a:p xmlns:a="http://schemas.openxmlformats.org/drawingml/2006/main">
            <a:pPr>
              <a:lnSpc>
                <a:spcPct val="108000"/>
              </a:lnSpc>
              <a:buNone/>
              <a:defRPr sz="1875">
                <a:solidFill>
                  <a:srgbClr val="F7FCF9"/>
                </a:solidFill>
              </a:defRPr>
            </a:pPr>
            <a:r>
              <a:rPr sz="1875">
                <a:solidFill>
                  <a:srgbClr val="F7FCF9"/>
                </a:solidFill>
              </a:rPr>
              <a:t>•  The visible gap is evidence of a failed connection, not the full explanation.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EF57FCFD-18DC-4832-A4BB-B616B4A618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5715000"/>
            <a:ext cx="102870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10000"/>
              </a:lnSpc>
              <a:buNone/>
              <a:defRPr sz="1200" i="1">
                <a:solidFill>
                  <a:srgbClr val="CDE9DA"/>
                </a:solidFill>
              </a:defRPr>
            </a:pPr>
            <a:r>
              <a:rPr sz="1200" i="1">
                <a:solidFill>
                  <a:srgbClr val="CDE9DA"/>
                </a:solidFill>
              </a:rPr>
              <a:t>Now name the analogy. Ask students to defend each rule with a detail from the picture.</a:t>
            </a:r>
          </a:p>
        </p:txBody>
      </p:sp>
    </p:spTree>
    <p:extLst>
      <p:ext uri="{BB962C8B-B14F-4D97-AF65-F5344CB8AC3E}">
        <p14:creationId xmlns:p14="http://schemas.microsoft.com/office/powerpoint/2010/main" val="641692299"/>
      </p:ext>
    </p:extLst>
  </p:cSld>
</p:sld>
</file>

<file path=ppt/slides/slide8.xml><?xml version="1.0" encoding="utf-8"?>
<p:sld xmlns:p="http://schemas.openxmlformats.org/presentationml/2006/main">
  <p:cSld>
    <p:bg>
      <p:bgPr>
        <a:solidFill xmlns:a="http://schemas.openxmlformats.org/drawingml/2006/main">
          <a:srgbClr val="06170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B9631A6A-9C84-4DE1-A359-CA578476AE5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3335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D5780FF9-76EE-4496-AB46-CA947B89B1C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15125"/>
            <a:ext cx="12192000" cy="142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32305015-1391-4446-9DBF-93CA096049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438150"/>
            <a:ext cx="1143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269BBF64-DCC3-4178-9528-AEDC498ED6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09575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FD27A"/>
                </a:solidFill>
              </a:defRPr>
            </a:pPr>
            <a:r>
              <a:rPr sz="975" b="1">
                <a:solidFill>
                  <a:srgbClr val="2FD27A"/>
                </a:solidFill>
              </a:rPr>
              <a:t>SESSION 2 | PBS | THE CASE OPENS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10A41551-968A-4109-AE56-DCC2DCBD14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00800"/>
            <a:ext cx="8572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Real biology: the analogy becomes a research question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28F2BC8C-98C3-4B17-AAF6-05EFCCB6D3F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01375" y="6400800"/>
            <a:ext cx="76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8/13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3A8F51BF-B93C-429F-9A3A-5EDAF825690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952500"/>
            <a:ext cx="1047750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92000"/>
              </a:lnSpc>
              <a:buNone/>
              <a:defRPr sz="3375" b="1">
                <a:solidFill>
                  <a:srgbClr val="F7FCF9"/>
                </a:solidFill>
              </a:defRPr>
            </a:pPr>
            <a:r>
              <a:rPr sz="3375" b="1">
                <a:solidFill>
                  <a:srgbClr val="F7FCF9"/>
                </a:solidFill>
              </a:rPr>
              <a:t>Real biology question: when does a WNT9B-linked signal matter?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CBF757F1-0CAB-4A66-B228-5919AC4052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9625" y="2333625"/>
            <a:ext cx="4857750" cy="2952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08000"/>
              </a:lnSpc>
              <a:buNone/>
              <a:defRPr sz="1425">
                <a:solidFill>
                  <a:srgbClr val="F7FCF9"/>
                </a:solidFill>
              </a:defRPr>
            </a:pPr>
            <a:r>
              <a:rPr sz="1425">
                <a:solidFill>
                  <a:srgbClr val="F7FCF9"/>
                </a:solidFill>
              </a:rPr>
              <a:t>•  WNT9B is one gene linked to pathways that help pattern the developing face.</a:t>
            </a:r>
          </a:p>
          <a:p xmlns:a="http://schemas.openxmlformats.org/drawingml/2006/main">
            <a:r>
              <a:t/>
            </a:r>
          </a:p>
          <a:p xmlns:a="http://schemas.openxmlformats.org/drawingml/2006/main">
            <a:pPr>
              <a:lnSpc>
                <a:spcPct val="108000"/>
              </a:lnSpc>
              <a:buNone/>
              <a:defRPr sz="1425">
                <a:solidFill>
                  <a:srgbClr val="F7FCF9"/>
                </a:solidFill>
              </a:defRPr>
            </a:pPr>
            <a:r>
              <a:rPr sz="1425">
                <a:solidFill>
                  <a:srgbClr val="F7FCF9"/>
                </a:solidFill>
              </a:rPr>
              <a:t>•  A team measures a reporter signal before and during the time facial tissues approach one another.</a:t>
            </a:r>
          </a:p>
          <a:p xmlns:a="http://schemas.openxmlformats.org/drawingml/2006/main">
            <a:r>
              <a:t/>
            </a:r>
          </a:p>
          <a:p xmlns:a="http://schemas.openxmlformats.org/drawingml/2006/main">
            <a:pPr>
              <a:lnSpc>
                <a:spcPct val="108000"/>
              </a:lnSpc>
              <a:buNone/>
              <a:defRPr sz="1425">
                <a:solidFill>
                  <a:srgbClr val="F7FCF9"/>
                </a:solidFill>
              </a:defRPr>
            </a:pPr>
            <a:r>
              <a:rPr sz="1425">
                <a:solidFill>
                  <a:srgbClr val="F7FCF9"/>
                </a:solidFill>
              </a:rPr>
              <a:t>•  The useful question is not whether WNT9B is 'good' or 'bad,' but whether position and timing line up with the building step.</a:t>
            </a:r>
          </a:p>
        </p:txBody>
      </p:sp>
      <p:pic>
        <p:nvPicPr>
          <p:cNvPr id="19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bbdc1c85ad6a45ab"/>
          <a:srcRect xmlns:a="http://schemas.openxmlformats.org/drawingml/2006/main" l="1224" t="0" r="1224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6286500" y="2333625"/>
            <a:ext cx="4953000" cy="2857500"/>
          </a:xfrm>
          <a:prstGeom xmlns:a="http://schemas.openxmlformats.org/drawingml/2006/main" prst="roundRect">
            <a:avLst>
              <a:gd name="adj" fmla="val 4000"/>
            </a:avLst>
          </a:prstGeom>
        </p:spPr>
      </p:pic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FE979B1E-B69E-4D0B-810A-C63BC6DE7C1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5715000"/>
            <a:ext cx="102870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10000"/>
              </a:lnSpc>
              <a:buNone/>
              <a:defRPr sz="1200" i="1">
                <a:solidFill>
                  <a:srgbClr val="CDE9DA"/>
                </a:solidFill>
              </a:defRPr>
            </a:pPr>
            <a:r>
              <a:rPr sz="1200" i="1">
                <a:solidFill>
                  <a:srgbClr val="CDE9DA"/>
                </a:solidFill>
              </a:rPr>
              <a:t>This is a real mechanism. The claim stays matched to the evidence, not to an assumed patient diagnosis.</a:t>
            </a:r>
          </a:p>
        </p:txBody>
      </p:sp>
    </p:spTree>
    <p:extLst>
      <p:ext uri="{BB962C8B-B14F-4D97-AF65-F5344CB8AC3E}">
        <p14:creationId xmlns:p14="http://schemas.microsoft.com/office/powerpoint/2010/main" val="657730258"/>
      </p:ext>
    </p:extLst>
  </p:cSld>
</p:sld>
</file>

<file path=ppt/slides/slide9.xml><?xml version="1.0" encoding="utf-8"?>
<p:sld xmlns:p="http://schemas.openxmlformats.org/presentationml/2006/main">
  <p:cSld>
    <p:bg>
      <p:bgPr>
        <a:solidFill xmlns:a="http://schemas.openxmlformats.org/drawingml/2006/main">
          <a:srgbClr val="06170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0B1DAC8E-B56A-4A2B-A954-1577972554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3335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58C2B2CB-8535-45A5-BDEF-1B26258C9B4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15125"/>
            <a:ext cx="12192000" cy="142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DEEE1EF2-06EB-4032-8C42-BA344F655E0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438150"/>
            <a:ext cx="1143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7D09F302-A5FD-4CB8-9B0A-C395D9ECC4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09575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FD27A"/>
                </a:solidFill>
              </a:defRPr>
            </a:pPr>
            <a:r>
              <a:rPr sz="975" b="1">
                <a:solidFill>
                  <a:srgbClr val="2FD27A"/>
                </a:solidFill>
              </a:rPr>
              <a:t>SESSION 2 | PBS | THE CASE OPENS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F0E41AA7-D0D1-48D2-9CBE-8F4D6435BFE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00800"/>
            <a:ext cx="8572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Label transfer: each biology step has an analogy step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EE8AA061-C179-4B3F-810B-E838C692FCD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01375" y="6400800"/>
            <a:ext cx="76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9/13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35BCC7CF-4D65-4133-9D2A-BBBA8E3A99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952500"/>
            <a:ext cx="1047750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92000"/>
              </a:lnSpc>
              <a:buNone/>
              <a:defRPr sz="3375" b="1">
                <a:solidFill>
                  <a:srgbClr val="F7FCF9"/>
                </a:solidFill>
              </a:defRPr>
            </a:pPr>
            <a:r>
              <a:rPr sz="3375" b="1">
                <a:solidFill>
                  <a:srgbClr val="F7FCF9"/>
                </a:solidFill>
              </a:rPr>
              <a:t>Map the analogy onto the biology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44A44742-C678-4522-9BDC-398960CC3A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2381250"/>
            <a:ext cx="3905250" cy="647700"/>
          </a:xfrm>
          <a:prstGeom xmlns:a="http://schemas.openxmlformats.org/drawingml/2006/main" prst="roundRect">
            <a:avLst>
              <a:gd name="adj" fmla="val 11765"/>
            </a:avLst>
          </a:prstGeom>
          <a:solidFill xmlns:a="http://schemas.openxmlformats.org/drawingml/2006/main">
            <a:srgbClr val="F5C542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25628455-36AE-4F12-8554-8D01EBECE3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2571750"/>
            <a:ext cx="34861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275" b="1">
                <a:solidFill>
                  <a:srgbClr val="F7FCF9"/>
                </a:solidFill>
              </a:defRPr>
            </a:pPr>
            <a:r>
              <a:rPr sz="1275" b="1">
                <a:solidFill>
                  <a:srgbClr val="F7FCF9"/>
                </a:solidFill>
              </a:rPr>
              <a:t>Bridge half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08429F7D-68A1-445C-8595-20FF3D45F2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38750" y="2543175"/>
            <a:ext cx="666750" cy="323850"/>
          </a:xfrm>
          <a:prstGeom xmlns:a="http://schemas.openxmlformats.org/drawingml/2006/main" prst="rightArrow">
            <a:avLst/>
          </a:prstGeom>
          <a:solidFill xmlns:a="http://schemas.openxmlformats.org/drawingml/2006/main">
            <a:srgbClr val="F5C542"/>
          </a:solidFill>
          <a:ln xmlns:a="http://schemas.openxmlformats.org/drawingml/2006/main" w="9525">
            <a:solidFill>
              <a:srgbClr val="F5C542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E76D52FE-72E1-4317-AA33-571B20A217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0" y="2381250"/>
            <a:ext cx="4000500" cy="647700"/>
          </a:xfrm>
          <a:prstGeom xmlns:a="http://schemas.openxmlformats.org/drawingml/2006/main" prst="roundRect">
            <a:avLst>
              <a:gd name="adj" fmla="val 11765"/>
            </a:avLst>
          </a:prstGeom>
          <a:solidFill xmlns:a="http://schemas.openxmlformats.org/drawingml/2006/main">
            <a:srgbClr val="123C2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5CE553B6-9565-4EA0-9086-718910F1BB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86550" y="2571750"/>
            <a:ext cx="35814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275" b="1">
                <a:solidFill>
                  <a:srgbClr val="F7FCF9"/>
                </a:solidFill>
              </a:defRPr>
            </a:pPr>
            <a:r>
              <a:rPr sz="1275" b="1">
                <a:solidFill>
                  <a:srgbClr val="F7FCF9"/>
                </a:solidFill>
              </a:rPr>
              <a:t>A growing facial tissue prominence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122ADDBE-FE29-455F-A85C-C5ABBB7917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3333750"/>
            <a:ext cx="3905250" cy="647700"/>
          </a:xfrm>
          <a:prstGeom xmlns:a="http://schemas.openxmlformats.org/drawingml/2006/main" prst="roundRect">
            <a:avLst>
              <a:gd name="adj" fmla="val 11765"/>
            </a:avLst>
          </a:prstGeom>
          <a:solidFill xmlns:a="http://schemas.openxmlformats.org/drawingml/2006/main">
            <a:srgbClr val="F5C542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2E0801B6-796F-4478-A36D-37DF6E3E1A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3524250"/>
            <a:ext cx="34861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275" b="1">
                <a:solidFill>
                  <a:srgbClr val="F7FCF9"/>
                </a:solidFill>
              </a:defRPr>
            </a:pPr>
            <a:r>
              <a:rPr sz="1275" b="1">
                <a:solidFill>
                  <a:srgbClr val="F7FCF9"/>
                </a:solidFill>
              </a:rPr>
              <a:t>Construction schedule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8AB9C070-EFE0-4E69-B6DA-7DEFF9EBB90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38750" y="3495675"/>
            <a:ext cx="666750" cy="323850"/>
          </a:xfrm>
          <a:prstGeom xmlns:a="http://schemas.openxmlformats.org/drawingml/2006/main" prst="rightArrow">
            <a:avLst/>
          </a:prstGeom>
          <a:solidFill xmlns:a="http://schemas.openxmlformats.org/drawingml/2006/main">
            <a:srgbClr val="F5C542"/>
          </a:solidFill>
          <a:ln xmlns:a="http://schemas.openxmlformats.org/drawingml/2006/main" w="9525">
            <a:solidFill>
              <a:srgbClr val="F5C542"/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B1631AAD-E56A-48E6-B1EA-5B0B10B538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0" y="3333750"/>
            <a:ext cx="4000500" cy="647700"/>
          </a:xfrm>
          <a:prstGeom xmlns:a="http://schemas.openxmlformats.org/drawingml/2006/main" prst="roundRect">
            <a:avLst>
              <a:gd name="adj" fmla="val 11765"/>
            </a:avLst>
          </a:prstGeom>
          <a:solidFill xmlns:a="http://schemas.openxmlformats.org/drawingml/2006/main">
            <a:srgbClr val="123C2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0E4899D7-37FE-474C-8C5E-4F07ECD1E1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86550" y="3524250"/>
            <a:ext cx="35814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275" b="1">
                <a:solidFill>
                  <a:srgbClr val="F7FCF9"/>
                </a:solidFill>
              </a:defRPr>
            </a:pPr>
            <a:r>
              <a:rPr sz="1275" b="1">
                <a:solidFill>
                  <a:srgbClr val="F7FCF9"/>
                </a:solidFill>
              </a:rPr>
              <a:t>A critical developmental window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C8C34B41-D977-40B5-99B6-F0C1908192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4286250"/>
            <a:ext cx="3905250" cy="647700"/>
          </a:xfrm>
          <a:prstGeom xmlns:a="http://schemas.openxmlformats.org/drawingml/2006/main" prst="roundRect">
            <a:avLst>
              <a:gd name="adj" fmla="val 11765"/>
            </a:avLst>
          </a:prstGeom>
          <a:solidFill xmlns:a="http://schemas.openxmlformats.org/drawingml/2006/main">
            <a:srgbClr val="F5C542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E3DB0C61-B0A4-472F-BFEF-B49E1D2D36A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4476750"/>
            <a:ext cx="34861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275" b="1">
                <a:solidFill>
                  <a:srgbClr val="F7FCF9"/>
                </a:solidFill>
              </a:defRPr>
            </a:pPr>
            <a:r>
              <a:rPr sz="1275" b="1">
                <a:solidFill>
                  <a:srgbClr val="F7FCF9"/>
                </a:solidFill>
              </a:rPr>
              <a:t>Unclosed gap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A379C7E9-87C7-4FC6-924C-714CB2BD602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38750" y="4448175"/>
            <a:ext cx="666750" cy="323850"/>
          </a:xfrm>
          <a:prstGeom xmlns:a="http://schemas.openxmlformats.org/drawingml/2006/main" prst="rightArrow">
            <a:avLst/>
          </a:prstGeom>
          <a:solidFill xmlns:a="http://schemas.openxmlformats.org/drawingml/2006/main">
            <a:srgbClr val="F5C542"/>
          </a:solidFill>
          <a:ln xmlns:a="http://schemas.openxmlformats.org/drawingml/2006/main" w="9525">
            <a:solidFill>
              <a:srgbClr val="F5C542"/>
            </a:solidFill>
            <a:prstDash val="solid"/>
          </a:ln>
        </p:spPr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5E611F30-80E3-41D5-91DD-66EFE49BC1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0" y="4286250"/>
            <a:ext cx="4000500" cy="647700"/>
          </a:xfrm>
          <a:prstGeom xmlns:a="http://schemas.openxmlformats.org/drawingml/2006/main" prst="roundRect">
            <a:avLst>
              <a:gd name="adj" fmla="val 11765"/>
            </a:avLst>
          </a:prstGeom>
          <a:solidFill xmlns:a="http://schemas.openxmlformats.org/drawingml/2006/main">
            <a:srgbClr val="123C2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ACF12CF7-D9ED-44F4-9BF1-DD03246F3F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86550" y="4476750"/>
            <a:ext cx="35814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275" b="1">
                <a:solidFill>
                  <a:srgbClr val="F7FCF9"/>
                </a:solidFill>
              </a:defRPr>
            </a:pPr>
            <a:r>
              <a:rPr sz="1275" b="1">
                <a:solidFill>
                  <a:srgbClr val="F7FCF9"/>
                </a:solidFill>
              </a:rPr>
              <a:t>A fusion step that did not finish</a:t>
            </a:r>
          </a:p>
        </p:txBody>
      </p:sp>
    </p:spTree>
    <p:extLst>
      <p:ext uri="{BB962C8B-B14F-4D97-AF65-F5344CB8AC3E}">
        <p14:creationId xmlns:p14="http://schemas.microsoft.com/office/powerpoint/2010/main" val="1343626401"/>
      </p:ext>
    </p:extLst>
  </p:cSld>
</p:sld>
</file>

<file path=ppt/theme/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ap:Properties xmlns:ap="http://schemas.openxmlformats.org/officeDocument/2006/extended-properties">
  <ap:Application>Walnut Exporter</ap:Application>
  <ap:PresentationFormat>Converted Presentation</ap:PresentationFormat>
  <ap:Slides>0</ap:Slides>
  <ap:Notes>0</ap:Notes>
  <ap:HiddenSlides>0</ap:HiddenSlides>
  <ap:SharedDoc>false</ap:SharedDoc>
  <ap:DocSecurity>0</ap:DocSecurit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creator>Walnut Exporter</dc:creator>
  <lastModifiedBy>Walnut Exporter</lastModifiedBy>
  <dc:title>Presentation</dc:title>
  <dcterms:created xsi:type="dcterms:W3CDTF">2026-07-10T10:36:07.4820000Z</dcterms:created>
  <dcterms:modified xsi:type="dcterms:W3CDTF">2026-07-10T10:36:07.4820000Z</dcterms:modified>
</coreProperties>
</file>