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7ab5437b8fa347dc" /><Relationship Type="http://schemas.openxmlformats.org/officeDocument/2006/relationships/extended-properties" Target="/docProps/app.xml" Id="R9c1630f819d8496a" /><Relationship Type="http://schemas.openxmlformats.org/officeDocument/2006/relationships/officeDocument" Target="/ppt/presentation.xml" Id="R0bde72892f6f43c2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c598aaed7f964cec"/>
  </p:sldMasterIdLst>
  <p:notesMasterIdLst>
    <p:notesMasterId xmlns:r="http://schemas.openxmlformats.org/officeDocument/2006/relationships" r:id="Rb94bc7b49b6a41df"/>
  </p:notesMasterIdLst>
  <p:sldIdLst>
    <p:sldId xmlns:r="http://schemas.openxmlformats.org/officeDocument/2006/relationships" id="256" r:id="Rd528666be8bb45cc"/>
    <p:sldId xmlns:r="http://schemas.openxmlformats.org/officeDocument/2006/relationships" id="257" r:id="R2545144d3f784707"/>
    <p:sldId xmlns:r="http://schemas.openxmlformats.org/officeDocument/2006/relationships" id="258" r:id="Rb5550fa427904721"/>
    <p:sldId xmlns:r="http://schemas.openxmlformats.org/officeDocument/2006/relationships" id="259" r:id="R1752c99dc2de495d"/>
    <p:sldId xmlns:r="http://schemas.openxmlformats.org/officeDocument/2006/relationships" id="260" r:id="R2ec4d8a11ce34d0e"/>
    <p:sldId xmlns:r="http://schemas.openxmlformats.org/officeDocument/2006/relationships" id="261" r:id="R0aa8fd43bfbf450d"/>
    <p:sldId xmlns:r="http://schemas.openxmlformats.org/officeDocument/2006/relationships" id="262" r:id="Re9d0b25c44c844e6"/>
    <p:sldId xmlns:r="http://schemas.openxmlformats.org/officeDocument/2006/relationships" id="263" r:id="R370748cc15b44500"/>
    <p:sldId xmlns:r="http://schemas.openxmlformats.org/officeDocument/2006/relationships" id="264" r:id="R3d594324945e498a"/>
    <p:sldId xmlns:r="http://schemas.openxmlformats.org/officeDocument/2006/relationships" id="265" r:id="R8110a136fc5743ff"/>
    <p:sldId xmlns:r="http://schemas.openxmlformats.org/officeDocument/2006/relationships" id="266" r:id="R415524d84fd84d50"/>
    <p:sldId xmlns:r="http://schemas.openxmlformats.org/officeDocument/2006/relationships" id="267" r:id="R4a51e1b509ec403f"/>
    <p:sldId xmlns:r="http://schemas.openxmlformats.org/officeDocument/2006/relationships" id="268" r:id="R10e3d1f1fe0543a4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09ba115db024143" /><Relationship Type="http://schemas.openxmlformats.org/officeDocument/2006/relationships/slideMaster" Target="/ppt/slideMasters/slideMaster1.xml" Id="Rc598aaed7f964cec" /><Relationship Type="http://schemas.openxmlformats.org/officeDocument/2006/relationships/notesMaster" Target="/ppt/notesMasters/notesMaster1.xml" Id="Rb94bc7b49b6a41df" /><Relationship Type="http://schemas.openxmlformats.org/officeDocument/2006/relationships/presProps" Target="/ppt/presProps.xml" Id="R1a742338575c4d83" /><Relationship Type="http://schemas.openxmlformats.org/officeDocument/2006/relationships/tableStyles" Target="/ppt/tableStyles.xml" Id="R6f93975dd7354475" /><Relationship Type="http://schemas.openxmlformats.org/officeDocument/2006/relationships/slide" Target="/ppt/slides/slide1.xml" Id="Rd528666be8bb45cc" /><Relationship Type="http://schemas.openxmlformats.org/officeDocument/2006/relationships/slide" Target="/ppt/slides/slide2.xml" Id="R2545144d3f784707" /><Relationship Type="http://schemas.openxmlformats.org/officeDocument/2006/relationships/slide" Target="/ppt/slides/slide3.xml" Id="Rb5550fa427904721" /><Relationship Type="http://schemas.openxmlformats.org/officeDocument/2006/relationships/slide" Target="/ppt/slides/slide4.xml" Id="R1752c99dc2de495d" /><Relationship Type="http://schemas.openxmlformats.org/officeDocument/2006/relationships/slide" Target="/ppt/slides/slide5.xml" Id="R2ec4d8a11ce34d0e" /><Relationship Type="http://schemas.openxmlformats.org/officeDocument/2006/relationships/slide" Target="/ppt/slides/slide6.xml" Id="R0aa8fd43bfbf450d" /><Relationship Type="http://schemas.openxmlformats.org/officeDocument/2006/relationships/slide" Target="/ppt/slides/slide7.xml" Id="Re9d0b25c44c844e6" /><Relationship Type="http://schemas.openxmlformats.org/officeDocument/2006/relationships/slide" Target="/ppt/slides/slide8.xml" Id="R370748cc15b44500" /><Relationship Type="http://schemas.openxmlformats.org/officeDocument/2006/relationships/slide" Target="/ppt/slides/slide9.xml" Id="R3d594324945e498a" /><Relationship Type="http://schemas.openxmlformats.org/officeDocument/2006/relationships/slide" Target="/ppt/slides/slide10.xml" Id="R8110a136fc5743ff" /><Relationship Type="http://schemas.openxmlformats.org/officeDocument/2006/relationships/slide" Target="/ppt/slides/slide11.xml" Id="R415524d84fd84d50" /><Relationship Type="http://schemas.openxmlformats.org/officeDocument/2006/relationships/slide" Target="/ppt/slides/slide12.xml" Id="R4a51e1b509ec403f" /><Relationship Type="http://schemas.openxmlformats.org/officeDocument/2006/relationships/slide" Target="/ppt/slides/slide13.xml" Id="R10e3d1f1fe0543a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2c599b8512014f64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18d1d7fd63b49c5" /><Relationship Type="http://schemas.openxmlformats.org/officeDocument/2006/relationships/notesMaster" Target="/ppt/notesMasters/notesMaster1.xml" Id="R03a2159c68944db5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63769bdebe954174" /><Relationship Type="http://schemas.openxmlformats.org/officeDocument/2006/relationships/notesMaster" Target="/ppt/notesMasters/notesMaster1.xml" Id="R2b1b84db82364319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525826a2c464828" /><Relationship Type="http://schemas.openxmlformats.org/officeDocument/2006/relationships/notesMaster" Target="/ppt/notesMasters/notesMaster1.xml" Id="R043692d561c1458b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e46551bb6b8947b4" /><Relationship Type="http://schemas.openxmlformats.org/officeDocument/2006/relationships/notesMaster" Target="/ppt/notesMasters/notesMaster1.xml" Id="R8d108bf8c2fc4fa2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6a76cb2cb57842c2" /><Relationship Type="http://schemas.openxmlformats.org/officeDocument/2006/relationships/notesMaster" Target="/ppt/notesMasters/notesMaster1.xml" Id="R24e4b741b4dc4a5e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bd4b3a472d34904" /><Relationship Type="http://schemas.openxmlformats.org/officeDocument/2006/relationships/notesMaster" Target="/ppt/notesMasters/notesMaster1.xml" Id="R1f88dff0efa0425b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9fd3c21f7fe94526" /><Relationship Type="http://schemas.openxmlformats.org/officeDocument/2006/relationships/notesMaster" Target="/ppt/notesMasters/notesMaster1.xml" Id="R45f2577518034356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e340c65ae22f4d84" /><Relationship Type="http://schemas.openxmlformats.org/officeDocument/2006/relationships/notesMaster" Target="/ppt/notesMasters/notesMaster1.xml" Id="Ra74f7a839cb04e3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48d3c0118fc04244" /><Relationship Type="http://schemas.openxmlformats.org/officeDocument/2006/relationships/notesMaster" Target="/ppt/notesMasters/notesMaster1.xml" Id="R131ae1db607c4fc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ca98adfa9794300" /><Relationship Type="http://schemas.openxmlformats.org/officeDocument/2006/relationships/notesMaster" Target="/ppt/notesMasters/notesMaster1.xml" Id="Rfee65cdf4afe4185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2db1fefa4764a97" /><Relationship Type="http://schemas.openxmlformats.org/officeDocument/2006/relationships/notesMaster" Target="/ppt/notesMasters/notesMaster1.xml" Id="R27932266cafb477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1aa33af8f4041c7" /><Relationship Type="http://schemas.openxmlformats.org/officeDocument/2006/relationships/notesMaster" Target="/ppt/notesMasters/notesMaster1.xml" Id="R4f68468e511c488a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ac60f29fd73840f1" /><Relationship Type="http://schemas.openxmlformats.org/officeDocument/2006/relationships/notesMaster" Target="/ppt/notesMasters/notesMaster1.xml" Id="R0c3a4abaf6c743cb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2b624c90d8f49d2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ae58238b49554bd9" /><Relationship Type="http://schemas.openxmlformats.org/officeDocument/2006/relationships/slideLayout" Target="/ppt/slideLayouts/slideLayout1.xml" Id="Rb08d80efa85a4f75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b08d80efa85a4f75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3dafc78fc724099" /><Relationship Type="http://schemas.openxmlformats.org/officeDocument/2006/relationships/notesSlide" Target="/ppt/notesSlides/notesSlide1.xml" Id="R92ab5d43e276468b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74d52236e254fad" /><Relationship Type="http://schemas.openxmlformats.org/officeDocument/2006/relationships/notesSlide" Target="/ppt/notesSlides/notesSlide10.xml" Id="R697ed95c7c104f8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1c8e129da94ed5" /><Relationship Type="http://schemas.openxmlformats.org/officeDocument/2006/relationships/notesSlide" Target="/ppt/notesSlides/notesSlide11.xml" Id="R52ace50776764460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6d7772cccd84066" /><Relationship Type="http://schemas.openxmlformats.org/officeDocument/2006/relationships/notesSlide" Target="/ppt/notesSlides/notesSlide12.xml" Id="R0da09d348f7c491f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f606d6704d4474" /><Relationship Type="http://schemas.openxmlformats.org/officeDocument/2006/relationships/notesSlide" Target="/ppt/notesSlides/notesSlide13.xml" Id="Rf490a913fdb5497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61e8694b25e431d" /><Relationship Type="http://schemas.openxmlformats.org/officeDocument/2006/relationships/notesSlide" Target="/ppt/notesSlides/notesSlide2.xml" Id="R03f3b360885145a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8362aa1a0c94c98" /><Relationship Type="http://schemas.openxmlformats.org/officeDocument/2006/relationships/notesSlide" Target="/ppt/notesSlides/notesSlide3.xml" Id="Rdfa52f112f82483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3eaf22641c84844" /><Relationship Type="http://schemas.openxmlformats.org/officeDocument/2006/relationships/notesSlide" Target="/ppt/notesSlides/notesSlide4.xml" Id="Rc57124cb4229497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83129246ad248b0" /><Relationship Type="http://schemas.openxmlformats.org/officeDocument/2006/relationships/image" Target="/ppt/media/image.png" Id="R8777147d18344421" /><Relationship Type="http://schemas.openxmlformats.org/officeDocument/2006/relationships/notesSlide" Target="/ppt/notesSlides/notesSlide5.xml" Id="Rab68bdc4e53647f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40ee58490dc4f87" /><Relationship Type="http://schemas.openxmlformats.org/officeDocument/2006/relationships/image" Target="/ppt/media/image2.png" Id="Rbf9124837e5f49e5" /><Relationship Type="http://schemas.openxmlformats.org/officeDocument/2006/relationships/notesSlide" Target="/ppt/notesSlides/notesSlide6.xml" Id="R50463dbcdaa44d2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3acc6e7f88a4159" /><Relationship Type="http://schemas.openxmlformats.org/officeDocument/2006/relationships/notesSlide" Target="/ppt/notesSlides/notesSlide7.xml" Id="R2fbd1a2972994caf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7a6a2ee54124184" /><Relationship Type="http://schemas.openxmlformats.org/officeDocument/2006/relationships/image" Target="/ppt/media/image3.png" Id="R31cc419df2d94688" /><Relationship Type="http://schemas.openxmlformats.org/officeDocument/2006/relationships/notesSlide" Target="/ppt/notesSlides/notesSlide8.xml" Id="R1cb1d133d3684c3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10ff6239bd14c84" /><Relationship Type="http://schemas.openxmlformats.org/officeDocument/2006/relationships/notesSlide" Target="/ppt/notesSlides/notesSlide9.xml" Id="Rb191c8f6011241cc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6F0154E-BF97-421B-9DCB-BBA1066C18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6FFD65A-34D6-4654-A890-91206F82C1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521AB55-70EF-4F16-BA15-4ED0C27943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1F7E730-8502-448F-9FF7-B7E062ECB1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394991D-B433-469D-89A8-01F9EF873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Craniofacial Research Track | John Hay Biomedical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4F31901-11E4-4F2A-B188-D9DFC79992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FB9E294-BF96-47C3-9026-B5A770923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Meet Mateo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6E0F51C-1E52-4FF3-BEBE-44031357B9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What questions would a research lab ask first?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5EC558F-9F03-4D8E-A032-7BBC18C375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4: Developmental processes can go wrong.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6DFB509-5F95-4CF4-8020-925876562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857625"/>
            <a:ext cx="9525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2025">
                <a:solidFill>
                  <a:srgbClr val="CDE9DA"/>
                </a:solidFill>
              </a:defRPr>
            </a:pPr>
            <a:r>
              <a:rPr sz="2025">
                <a:solidFill>
                  <a:srgbClr val="CDE9DA"/>
                </a:solidFill>
              </a:rPr>
              <a:t>A patient story becomes science when we turn what we notice into questions we can investigate.</a:t>
            </a:r>
          </a:p>
        </p:txBody>
      </p:sp>
    </p:spTree>
    <p:extLst>
      <p:ext uri="{BB962C8B-B14F-4D97-AF65-F5344CB8AC3E}">
        <p14:creationId xmlns:p14="http://schemas.microsoft.com/office/powerpoint/2010/main" val="197670757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34A70AD-7FF4-490F-A0BB-2175B63C1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3BCC7E7-117F-4BD4-BC55-411F7D089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7ABAE41-B115-47D2-B24C-EE288AB501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0FFE089-B252-4936-85FD-179063B51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6D06B15-3525-4450-8666-10BE4E01D1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Concrete decision: evidence has a job to 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6A5F753-3B72-4495-A232-3B7CDBDD1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10/13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581539B-4042-4BB9-A784-EB0DB94CE1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Your team has to make a call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3797FA7-B5B7-4D20-B852-6223A41BA1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90750"/>
            <a:ext cx="10382250" cy="2047875"/>
          </a:xfrm>
          <a:prstGeom xmlns:a="http://schemas.openxmlformats.org/drawingml/2006/main" prst="roundRect">
            <a:avLst>
              <a:gd name="adj" fmla="val 3721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8A9008A-F4C7-435A-A6D7-06321154C3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457450"/>
            <a:ext cx="2476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SITUATION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4A773CD-8236-4DE3-95F0-5D86D997A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857500"/>
            <a:ext cx="9763125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A lab can spend its first week on one question. Choose the strongest one: A. Does Mateo's cleft prove IRF6 is changed? B. In a model, does lowering IRF6 alter epithelial behavior during the fusion window? C. Is IRF6 a bad gene?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68285BE-93AC-4BED-862E-5BF59D7E00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Require a claim, the evidence in the situation, and reasoning that uses today's analogy rule.</a:t>
            </a:r>
          </a:p>
        </p:txBody>
      </p:sp>
    </p:spTree>
    <p:extLst>
      <p:ext uri="{BB962C8B-B14F-4D97-AF65-F5344CB8AC3E}">
        <p14:creationId xmlns:p14="http://schemas.microsoft.com/office/powerpoint/2010/main" val="136331553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A8D11D7-4E44-4F20-A1A5-29285C68AD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FB07D5A-58D7-448D-A47C-AAA7720B73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F24CACE-3FF1-43B5-9133-8F9C90735C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0D11994-ADBB-4E51-80CF-F29A5CE6C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848F5DC-93EC-46D3-AC85-CEAF5A6CD4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Decision reveal: defend the conclusion with evidence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5E02DC5-68FD-42B7-9313-57FFB37FD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2185738-8107-4504-A4C6-53CA68467A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Make the strongest evidence-based decision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B442E4B-6BB3-4C56-A614-E9ED33A94D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1714500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8BDEA7A-061B-44D0-903A-E1A1860FB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67000"/>
            <a:ext cx="12954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DECISION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5647FC4-2F01-4E0A-9D9E-F5CE81613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28860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635DEDA-0681-4093-BEEE-500C55413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190750"/>
            <a:ext cx="6667500" cy="17145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CEAFAA5-F2E0-49DE-A6C7-CB442262D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95800" y="2381250"/>
            <a:ext cx="62484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575" b="1">
                <a:solidFill>
                  <a:srgbClr val="F7FCF9"/>
                </a:solidFill>
              </a:defRPr>
            </a:pPr>
            <a:r>
              <a:rPr sz="1575" b="1">
                <a:solidFill>
                  <a:srgbClr val="F7FCF9"/>
                </a:solidFill>
              </a:rPr>
              <a:t>Choose B. It names a testable condition, a measurable cell behavior, and a time window. Tomorrow we ask where the tissue edges normally meet.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141E0BD-63DA-4D28-BF3C-2947ADA270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4762500"/>
            <a:ext cx="990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CDE9DA"/>
                </a:solidFill>
              </a:defRPr>
            </a:pPr>
            <a:r>
              <a:rPr sz="1650">
                <a:solidFill>
                  <a:srgbClr val="CDE9DA"/>
                </a:solidFill>
              </a:rPr>
              <a:t>Socratic follow-up: Which fact in the scenario made a different answer less defensible?</a:t>
            </a:r>
          </a:p>
        </p:txBody>
      </p:sp>
    </p:spTree>
    <p:extLst>
      <p:ext uri="{BB962C8B-B14F-4D97-AF65-F5344CB8AC3E}">
        <p14:creationId xmlns:p14="http://schemas.microsoft.com/office/powerpoint/2010/main" val="94827157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34D1795-340A-4A5F-94C9-0571EF20E1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03A591F-F5CD-4E44-85F5-DFC09EB03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D4DE9AB-2FAC-434A-9B88-2CAF7EC5F2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5AE7994-797C-412E-8BD6-F2227DC046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E0DBFC6-ECFC-4C07-A627-32F52FE0DD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Exit ticket and bridge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9BDAE5A-FD5C-4BB1-961D-8D610FB3A3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EE9E101-F98C-4850-9E42-DC8C27A307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Leave with the idea. Enter with the next question.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4A78179-5DB8-43DD-8337-436EACA47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5CD656C-041F-49D8-AD63-FB8B1BFEEF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571750"/>
            <a:ext cx="190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TODAY'S EXIT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73BFBA9-C585-410E-ACC6-E46D146C2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6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Turn one observation into one testable question. Then ask: if we could watch development, what would we see?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A746A9D-6E19-4AF2-8928-A677ADB75C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C9C7476-2FD6-4F91-8F11-A867622296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2571750"/>
            <a:ext cx="2095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06170F"/>
                </a:solidFill>
              </a:defRPr>
            </a:pPr>
            <a:r>
              <a:rPr sz="1125" b="1">
                <a:solidFill>
                  <a:srgbClr val="06170F"/>
                </a:solidFill>
              </a:rPr>
              <a:t>NEXT UNLOCK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B7B69EE-CF49-45A8-85CF-DF1F6C6E2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2000"/>
              </a:lnSpc>
              <a:buNone/>
              <a:defRPr sz="1800" b="1">
                <a:solidFill>
                  <a:srgbClr val="06170F"/>
                </a:solidFill>
              </a:defRPr>
            </a:pPr>
            <a:r>
              <a:rPr sz="1800" b="1">
                <a:solidFill>
                  <a:srgbClr val="06170F"/>
                </a:solidFill>
              </a:rPr>
              <a:t>Next lesson unlock: How a face is built on a schedule.</a:t>
            </a:r>
          </a:p>
        </p:txBody>
      </p:sp>
    </p:spTree>
    <p:extLst>
      <p:ext uri="{BB962C8B-B14F-4D97-AF65-F5344CB8AC3E}">
        <p14:creationId xmlns:p14="http://schemas.microsoft.com/office/powerpoint/2010/main" val="678994424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E0E74D5-14D0-4B97-8F8A-7DC1056510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4ABD219-DB13-4C4C-89E1-A47E6E1E78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522BDDA-430C-4D07-B5FA-BA98F9943A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FAB4B60-062C-48F2-A678-F1DC680CD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9CFEEA8-2101-4C59-8CB6-1144B857C7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Sources and alignment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8DD9869-4B82-45BC-8CB7-397DCC106B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13D1886-E3CF-4D83-BFAB-61A6A2EA3A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Evidence behind today's lesson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ED7DC37-9810-46AC-82F6-356D1B3B4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43125"/>
            <a:ext cx="10001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Course connection</a:t>
            </a:r>
          </a:p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PLTW PBS: turn observations into testable questions.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711B0D4-392D-4817-AD99-FE67D49A4B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238500"/>
            <a:ext cx="1028700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NIDCR. Cleft Lip &amp; Palate. nidcr.nih.gov/health-info/cleft-lip-palate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Cordero et al. Cranial Neural Crest Cells on the Move. PMC3039913.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A6263B4-0D73-405A-ACA7-340A64E22C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Research sources are selected for student-safe, evidence-based framing.</a:t>
            </a:r>
          </a:p>
        </p:txBody>
      </p:sp>
    </p:spTree>
    <p:extLst>
      <p:ext uri="{BB962C8B-B14F-4D97-AF65-F5344CB8AC3E}">
        <p14:creationId xmlns:p14="http://schemas.microsoft.com/office/powerpoint/2010/main" val="611059987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DB6E28C-835F-46B2-8AA8-5DA55BB21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ED96BE8-4B20-4D46-9F9F-1662A878C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8ED469E-5889-48AC-BBB6-F18DA41245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500E641-A924-4460-93C4-4019C003A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5237C4B-613E-4B53-8DCC-F78BAE5324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Bring yesterday forward before adding new details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B362EB8-DCBF-4F8D-9E43-B15C5D4C22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598EF17-9597-4A43-A6D7-E928AA6C60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Carry the previous idea forward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030AB32-4BEA-4761-A2B2-0F4F00AE5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33625"/>
            <a:ext cx="10477500" cy="123825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AA6DD1F-64F8-4CED-BA78-346E8FB7C9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24125"/>
            <a:ext cx="100584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2025" b="1">
                <a:solidFill>
                  <a:srgbClr val="F7FCF9"/>
                </a:solidFill>
              </a:defRPr>
            </a:pPr>
            <a:r>
              <a:rPr sz="2025" b="1">
                <a:solidFill>
                  <a:srgbClr val="F7FCF9"/>
                </a:solidFill>
              </a:rPr>
              <a:t>Start here: careful observation is the first scientific tool.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D1BE535-23E8-4737-968E-0E8403E18E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95750"/>
            <a:ext cx="9525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Today we use that idea to answer one deeper question.</a:t>
            </a:r>
          </a:p>
        </p:txBody>
      </p:sp>
    </p:spTree>
    <p:extLst>
      <p:ext uri="{BB962C8B-B14F-4D97-AF65-F5344CB8AC3E}">
        <p14:creationId xmlns:p14="http://schemas.microsoft.com/office/powerpoint/2010/main" val="214034252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282A926-EF80-4234-A216-4DC848D8AD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4EBF9AD-07C6-4500-925A-CBAB9BA72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4933841-2DFE-42E9-AD4B-735CDF149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C3AA51A-7FFB-45CB-A963-9160B0CF40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B3863A1-5883-40BC-864D-5E926FAD48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The four durable truths of developmental biology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2551428-1B7E-494F-B4E3-BF52A532BB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1C3C189-3431-45AC-953C-C98AE7B88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Our unit has four truths to return to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BCEBBF5-838B-46E7-AFF9-A5A298B69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E6DEDDC-E277-4142-8EBA-9D50DC1EE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1. Cells differentiate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ACE98BE-443D-4826-B9B5-57E392A5F3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1E44679-8E64-40C8-9985-4BEB7986AA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8617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2. Development sculpts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8FD6C86-F8E2-431A-86CA-C38AB0E3F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273900E-5F4A-4B13-ADCA-BC339CB73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3. Cells move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1776CBF-6F1A-4E7D-8200-16D327D27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9637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CE09285-EE31-47BE-9C5B-2CEA457E5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0592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4. Dysregulation changes outcomes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045B7E3-18F8-4B46-B107-C665AF9336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4: Developmental processes can go wrong.</a:t>
            </a:r>
          </a:p>
        </p:txBody>
      </p:sp>
    </p:spTree>
    <p:extLst>
      <p:ext uri="{BB962C8B-B14F-4D97-AF65-F5344CB8AC3E}">
        <p14:creationId xmlns:p14="http://schemas.microsoft.com/office/powerpoint/2010/main" val="1779218111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CB728AB-A7DC-4B56-ADBD-95AB30A58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F06FC37-2681-4F4D-98E9-7B5DA0188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8835E6C-1472-4850-BA09-D08F5FF965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85EFD13-E694-4AAC-BD2E-5031C39324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B7158F7-C59E-43A0-917A-E246B0AAC4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Daily graphical abstract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B827B13-3773-455C-A421-EAB1C0C7D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4/13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4004A95-F95F-432E-869F-2DA7117E03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Today's take-home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54114DC-4CF5-4F54-98CB-E32D921C53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A patient story becomes science when we turn what we notice into questions we can investigate.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1063B32-4AC6-4759-B363-7A325129B2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025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26DA0DD-44EF-47A4-AF1C-8F2E4D104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0980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Observe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BB31159-916A-49E0-88B2-C78B5AB07D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48175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D80415B-73C4-4DE1-8203-1265D08077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5375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1F3DB4A-54BD-4854-A99A-DE08F7958A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925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Name what is unknown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FE92908-27C3-421C-A59B-87773FFE95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3300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998D5BC-047F-4D9B-91E6-A91724C052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EF8FA96-FFC8-4DA2-B13C-40506BD7C2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Ask a testable question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60C9069-DD6A-4BE5-8F22-132DCEB44D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Say this aloud: A patient story becomes science when we turn what we notice into questions we can investigate.</a:t>
            </a:r>
          </a:p>
        </p:txBody>
      </p:sp>
    </p:spTree>
    <p:extLst>
      <p:ext uri="{BB962C8B-B14F-4D97-AF65-F5344CB8AC3E}">
        <p14:creationId xmlns:p14="http://schemas.microsoft.com/office/powerpoint/2010/main" val="95778210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22180C1-DF76-4C03-ACBA-54B4EC8C56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66DC959-6605-4EAC-8C2F-F2C0D2BDE3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A99BE16-8111-4F10-A7CF-0699073E8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F71AC6D-944A-4E7B-A0A4-DC6120E238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A9001F1-C0F0-4E93-B811-6CB792E4D9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Analogy picture: observe before explaining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1481FAA-4384-44F2-ACD7-8C73CFC17A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5/13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23555F0-6E44-412C-9F20-46CC7E3C0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40005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5000"/>
              </a:lnSpc>
              <a:buNone/>
              <a:defRPr sz="2400" b="1">
                <a:solidFill>
                  <a:srgbClr val="F7FCF9"/>
                </a:solidFill>
              </a:defRPr>
            </a:pPr>
            <a:r>
              <a:rPr sz="2400" b="1">
                <a:solidFill>
                  <a:srgbClr val="F7FCF9"/>
                </a:solidFill>
              </a:rPr>
              <a:t>Study the detective notebook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777147d18344421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8D9D1D7-C0CB-4979-A352-0C3D09099F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143250"/>
            <a:ext cx="385762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4000"/>
              </a:lnSpc>
              <a:buNone/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Do not name the biology yet. Describe only what you see.</a:t>
            </a:r>
          </a:p>
        </p:txBody>
      </p:sp>
    </p:spTree>
    <p:extLst>
      <p:ext uri="{BB962C8B-B14F-4D97-AF65-F5344CB8AC3E}">
        <p14:creationId xmlns:p14="http://schemas.microsoft.com/office/powerpoint/2010/main" val="543771878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4E5BF41-357F-4E9F-8ACF-3CB54F6718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694EEA4-E750-4F1C-8BB2-51196B610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84BA47B-9844-46E3-A06F-5BB74F11D3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E395B48-45A0-4E28-8A51-327E41691A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1F4643A-5D46-4FED-BAFA-0436F6EF8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students create the rule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FF4AFF8-A23B-4FB3-A117-315B5ECBC1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6/13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AA297FA-2C8E-4A2E-84BC-39E30D0F3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What does the picture make you notice?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f9124837e5f49e5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60CCB71-E41C-4F14-A2F7-4A1C60D7C5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524125"/>
            <a:ext cx="3952875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on this page counts as an observation?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Which marks show uncertainty rather than a conclusion?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Which question could evidence actually help answer?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E7A4A8E-C210-490B-82B5-A5B19A30D8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Teacher move: collect observations first. Delay the biological vocabulary until students state the pattern.</a:t>
            </a:r>
          </a:p>
        </p:txBody>
      </p:sp>
    </p:spTree>
    <p:extLst>
      <p:ext uri="{BB962C8B-B14F-4D97-AF65-F5344CB8AC3E}">
        <p14:creationId xmlns:p14="http://schemas.microsoft.com/office/powerpoint/2010/main" val="199560931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13484E7-9CAB-4863-BE85-29C2BBBF2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DAB287C-AEBF-4986-9A61-5D3A1828B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3BE5D88-C626-49C5-97FD-F5BD65BB0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5DB2B5B-82B7-4389-96D1-5D3957EC87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047C428-271D-410D-B53C-96AB29C683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name the rule together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FA536CA-199A-4DE6-9180-F9A4C5A2F3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7/13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FB12DFC-2D91-4618-AC98-43D15A508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Turn your observations into rules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4EA058F-33A6-416F-A734-46276C34F1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100012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Record what is present before explaining it.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Separate a clue from the story you tell about the clue.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Turn an unknown into a question a study could answer.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302C9EE-A5DD-47B6-9F0D-243C3B0DED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Now name the analogy. Ask students to defend each rule with a detail from the picture.</a:t>
            </a:r>
          </a:p>
        </p:txBody>
      </p:sp>
    </p:spTree>
    <p:extLst>
      <p:ext uri="{BB962C8B-B14F-4D97-AF65-F5344CB8AC3E}">
        <p14:creationId xmlns:p14="http://schemas.microsoft.com/office/powerpoint/2010/main" val="21901227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C935EA6-E87A-4291-A79E-9ACEC2DDA0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C4FE757-C2CF-4B12-B570-F541982858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EF75B4E-A41D-462A-9A8A-2686DD46D6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F088B90-268C-491C-8060-CA20EB3CA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C162A3A-61A3-4FD0-B76C-3AC3772DD1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Real biology: the analogy becomes a research question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720E8E0-D4B0-4805-9C75-C1F97FFEF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8/13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558C4F8-507B-4C23-B240-CCC6A9311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Real biology question: what does IRF6 help us ask?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CF187F8-17F4-4822-BCDD-E95B86E9C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" y="2333625"/>
            <a:ext cx="48577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IRF6 is a gene whose protein helps epithelial cells in developing lip and palate tissue do their job.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A research team sees altered IRF6 activity in a model with failed fusion.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The evidence supports a question about cell behavior. It does not yet diagnose Mateo.</a:t>
            </a:r>
          </a:p>
        </p:txBody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1cc419df2d94688"/>
          <a:srcRect xmlns:a="http://schemas.openxmlformats.org/drawingml/2006/main" l="1224" t="0" r="122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86500" y="2333625"/>
            <a:ext cx="4953000" cy="2857500"/>
          </a:xfrm>
          <a:prstGeom xmlns:a="http://schemas.openxmlformats.org/drawingml/2006/main" prst="roundRect">
            <a:avLst>
              <a:gd name="adj" fmla="val 40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7DBEDFA-6A45-40CB-AF05-8E891DDC3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This is a real mechanism. The claim stays matched to the evidence, not to an assumed patient diagnosis.</a:t>
            </a:r>
          </a:p>
        </p:txBody>
      </p:sp>
    </p:spTree>
    <p:extLst>
      <p:ext uri="{BB962C8B-B14F-4D97-AF65-F5344CB8AC3E}">
        <p14:creationId xmlns:p14="http://schemas.microsoft.com/office/powerpoint/2010/main" val="174088402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D009DF6-A441-462E-B062-37B9564E4A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E8B957C-1B7E-4B1E-B293-E35D85BB4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9702F8E-596F-4160-A547-D141C4E4A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A4342C9-114F-4840-8042-236A2156B3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1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C266BCF-7AD2-4664-A597-0B5FDA206E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Label transfer: each biology step has an analogy step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9DBFA87-5B98-4787-BDBE-97F76D1C42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9/13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41D378F-86E7-4FE0-97AF-480C7AE194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Map the analogy onto the biology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BF4C86E-0771-4304-8A6B-AD6C943A9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EC986C7-3045-498A-B553-771453BAD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71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Notebook observation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CF5F9B1-7487-44FE-AD2A-4E5367C02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43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3BF6A14-3FFD-4D9F-8ADE-6A4A80F7E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381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FCF57D0-0427-4CDE-9D04-0FFA25907D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2571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Where and when IRF6 activity is measured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CEB6AF2-B2E2-480C-AE0A-2A2EEFDCBE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57F4DB7-8FB8-448D-8A11-E9C46CC0CF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Question mark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C4C15B3-C028-44E3-963B-39A1FCD34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4956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A9CF272-1EB9-48FF-B9AD-5E11E9AC42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337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21852CD-245E-4D13-A45A-6CD7430B4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5242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What cell behavior changes when activity is reduced?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CDCDED0-F09D-491C-9829-4F83B3702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86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C8AFA1D-1D32-4118-B04A-1A631F0D0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Evidence column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C6C5F06-C4B7-414B-BB1E-06760FE55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448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1007728-3C80-479E-B077-16846A117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1CD0D50-D9F3-4EDC-BEE1-7B2FB9D48E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476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A model, comparison, and reproducible measurement</a:t>
            </a:r>
          </a:p>
        </p:txBody>
      </p:sp>
    </p:spTree>
    <p:extLst>
      <p:ext uri="{BB962C8B-B14F-4D97-AF65-F5344CB8AC3E}">
        <p14:creationId xmlns:p14="http://schemas.microsoft.com/office/powerpoint/2010/main" val="50589463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2026-07-10T10:36:06.8780000Z</dcterms:created>
  <dcterms:modified xsi:type="dcterms:W3CDTF">2026-07-10T10:36:06.8780000Z</dcterms:modified>
</coreProperties>
</file>